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19"/>
  </p:notesMasterIdLst>
  <p:sldIdLst>
    <p:sldId id="265" r:id="rId2"/>
    <p:sldId id="258" r:id="rId3"/>
    <p:sldId id="295" r:id="rId4"/>
    <p:sldId id="273" r:id="rId5"/>
    <p:sldId id="291" r:id="rId6"/>
    <p:sldId id="286" r:id="rId7"/>
    <p:sldId id="261" r:id="rId8"/>
    <p:sldId id="278" r:id="rId9"/>
    <p:sldId id="280" r:id="rId10"/>
    <p:sldId id="296" r:id="rId11"/>
    <p:sldId id="279" r:id="rId12"/>
    <p:sldId id="274" r:id="rId13"/>
    <p:sldId id="271" r:id="rId14"/>
    <p:sldId id="283" r:id="rId15"/>
    <p:sldId id="293" r:id="rId16"/>
    <p:sldId id="272" r:id="rId17"/>
    <p:sldId id="26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2" autoAdjust="0"/>
    <p:restoredTop sz="98046" autoAdjust="0"/>
  </p:normalViewPr>
  <p:slideViewPr>
    <p:cSldViewPr>
      <p:cViewPr>
        <p:scale>
          <a:sx n="73" d="100"/>
          <a:sy n="73" d="100"/>
        </p:scale>
        <p:origin x="-128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5D495-7CCA-467C-86A6-190B6A6D6C31}" type="datetimeFigureOut">
              <a:rPr lang="ru-RU" smtClean="0"/>
              <a:pPr/>
              <a:t>11.04.2020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8FD8FB-8784-48D0-AE92-7D9D25B6C2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4756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FD8FB-8784-48D0-AE92-7D9D25B6C20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5723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917F9-7211-4888-B877-8AC2EFE22C12}" type="datetimeFigureOut">
              <a:rPr lang="ru-RU" smtClean="0"/>
              <a:pPr/>
              <a:t>11.04.2020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59E4A-47A7-4485-82C0-419DD61E7A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917F9-7211-4888-B877-8AC2EFE22C12}" type="datetimeFigureOut">
              <a:rPr lang="ru-RU" smtClean="0"/>
              <a:pPr/>
              <a:t>11.04.2020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59E4A-47A7-4485-82C0-419DD61E7A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917F9-7211-4888-B877-8AC2EFE22C12}" type="datetimeFigureOut">
              <a:rPr lang="ru-RU" smtClean="0"/>
              <a:pPr/>
              <a:t>11.04.2020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59E4A-47A7-4485-82C0-419DD61E7A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917F9-7211-4888-B877-8AC2EFE22C12}" type="datetimeFigureOut">
              <a:rPr lang="ru-RU" smtClean="0"/>
              <a:pPr/>
              <a:t>11.04.2020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59E4A-47A7-4485-82C0-419DD61E7A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917F9-7211-4888-B877-8AC2EFE22C12}" type="datetimeFigureOut">
              <a:rPr lang="ru-RU" smtClean="0"/>
              <a:pPr/>
              <a:t>11.04.2020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59E4A-47A7-4485-82C0-419DD61E7A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917F9-7211-4888-B877-8AC2EFE22C12}" type="datetimeFigureOut">
              <a:rPr lang="ru-RU" smtClean="0"/>
              <a:pPr/>
              <a:t>11.04.2020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59E4A-47A7-4485-82C0-419DD61E7A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917F9-7211-4888-B877-8AC2EFE22C12}" type="datetimeFigureOut">
              <a:rPr lang="ru-RU" smtClean="0"/>
              <a:pPr/>
              <a:t>11.04.2020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59E4A-47A7-4485-82C0-419DD61E7AF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917F9-7211-4888-B877-8AC2EFE22C12}" type="datetimeFigureOut">
              <a:rPr lang="ru-RU" smtClean="0"/>
              <a:pPr/>
              <a:t>11.04.2020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59E4A-47A7-4485-82C0-419DD61E7A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917F9-7211-4888-B877-8AC2EFE22C12}" type="datetimeFigureOut">
              <a:rPr lang="ru-RU" smtClean="0"/>
              <a:pPr/>
              <a:t>11.04.2020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59E4A-47A7-4485-82C0-419DD61E7A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917F9-7211-4888-B877-8AC2EFE22C12}" type="datetimeFigureOut">
              <a:rPr lang="ru-RU" smtClean="0"/>
              <a:pPr/>
              <a:t>11.04.2020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59E4A-47A7-4485-82C0-419DD61E7AF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917F9-7211-4888-B877-8AC2EFE22C12}" type="datetimeFigureOut">
              <a:rPr lang="ru-RU" smtClean="0"/>
              <a:pPr/>
              <a:t>11.04.2020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59E4A-47A7-4485-82C0-419DD61E7A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FDF917F9-7211-4888-B877-8AC2EFE22C12}" type="datetimeFigureOut">
              <a:rPr lang="ru-RU" smtClean="0"/>
              <a:pPr/>
              <a:t>11.04.2020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C3459E4A-47A7-4485-82C0-419DD61E7A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3140968"/>
            <a:ext cx="76200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37792" y="1340768"/>
            <a:ext cx="62979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3200" b="1" dirty="0" smtClean="0">
                <a:ln w="10541" cmpd="sng">
                  <a:solidFill>
                    <a:srgbClr val="AD0101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AD0101">
                        <a:tint val="40000"/>
                        <a:satMod val="250000"/>
                      </a:srgbClr>
                    </a:gs>
                    <a:gs pos="9000">
                      <a:srgbClr val="AD0101">
                        <a:tint val="52000"/>
                        <a:satMod val="300000"/>
                      </a:srgbClr>
                    </a:gs>
                    <a:gs pos="50000">
                      <a:srgbClr val="AD0101">
                        <a:shade val="20000"/>
                        <a:satMod val="300000"/>
                      </a:srgbClr>
                    </a:gs>
                    <a:gs pos="79000">
                      <a:srgbClr val="AD0101">
                        <a:tint val="52000"/>
                        <a:satMod val="300000"/>
                      </a:srgbClr>
                    </a:gs>
                    <a:gs pos="100000">
                      <a:srgbClr val="AD0101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Память  </a:t>
            </a:r>
          </a:p>
          <a:p>
            <a:pPr lvl="0" algn="ctr"/>
            <a:r>
              <a:rPr lang="ru-RU" sz="3200" b="1" dirty="0" smtClean="0">
                <a:ln w="10541" cmpd="sng">
                  <a:solidFill>
                    <a:srgbClr val="AD0101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AD0101">
                        <a:tint val="40000"/>
                        <a:satMod val="250000"/>
                      </a:srgbClr>
                    </a:gs>
                    <a:gs pos="9000">
                      <a:srgbClr val="AD0101">
                        <a:tint val="52000"/>
                        <a:satMod val="300000"/>
                      </a:srgbClr>
                    </a:gs>
                    <a:gs pos="50000">
                      <a:srgbClr val="AD0101">
                        <a:shade val="20000"/>
                        <a:satMod val="300000"/>
                      </a:srgbClr>
                    </a:gs>
                    <a:gs pos="79000">
                      <a:srgbClr val="AD0101">
                        <a:tint val="52000"/>
                        <a:satMod val="300000"/>
                      </a:srgbClr>
                    </a:gs>
                    <a:gs pos="100000">
                      <a:srgbClr val="AD0101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о Великой Отечественной войне </a:t>
            </a:r>
          </a:p>
          <a:p>
            <a:pPr lvl="0" algn="ctr"/>
            <a:r>
              <a:rPr lang="ru-RU" sz="3200" b="1" dirty="0" smtClean="0">
                <a:ln w="10541" cmpd="sng">
                  <a:solidFill>
                    <a:srgbClr val="AD0101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AD0101">
                        <a:tint val="40000"/>
                        <a:satMod val="250000"/>
                      </a:srgbClr>
                    </a:gs>
                    <a:gs pos="9000">
                      <a:srgbClr val="AD0101">
                        <a:tint val="52000"/>
                        <a:satMod val="300000"/>
                      </a:srgbClr>
                    </a:gs>
                    <a:gs pos="50000">
                      <a:srgbClr val="AD0101">
                        <a:shade val="20000"/>
                        <a:satMod val="300000"/>
                      </a:srgbClr>
                    </a:gs>
                    <a:gs pos="79000">
                      <a:srgbClr val="AD0101">
                        <a:tint val="52000"/>
                        <a:satMod val="300000"/>
                      </a:srgbClr>
                    </a:gs>
                    <a:gs pos="100000">
                      <a:srgbClr val="AD0101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 родном городе Дубне </a:t>
            </a:r>
            <a:endParaRPr lang="ru-RU" sz="3200" b="1" dirty="0">
              <a:ln w="10541" cmpd="sng">
                <a:solidFill>
                  <a:srgbClr val="AD0101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AD0101">
                      <a:tint val="40000"/>
                      <a:satMod val="250000"/>
                    </a:srgbClr>
                  </a:gs>
                  <a:gs pos="9000">
                    <a:srgbClr val="AD0101">
                      <a:tint val="52000"/>
                      <a:satMod val="300000"/>
                    </a:srgbClr>
                  </a:gs>
                  <a:gs pos="50000">
                    <a:srgbClr val="AD0101">
                      <a:shade val="20000"/>
                      <a:satMod val="300000"/>
                    </a:srgbClr>
                  </a:gs>
                  <a:gs pos="79000">
                    <a:srgbClr val="AD0101">
                      <a:tint val="52000"/>
                      <a:satMod val="300000"/>
                    </a:srgbClr>
                  </a:gs>
                  <a:gs pos="100000">
                    <a:srgbClr val="AD0101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76769" y="6519446"/>
            <a:ext cx="4987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Автор: воспитатель Лубинова Светлана Владимировна</a:t>
            </a:r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043608" y="404664"/>
            <a:ext cx="71542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Муниципальное автономное дошкольное образовательное учреждение</a:t>
            </a:r>
          </a:p>
          <a:p>
            <a:r>
              <a:rPr lang="ru-RU" dirty="0" smtClean="0"/>
              <a:t> №25 «Золотой ключик» города Дубны Московской области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2360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ello_html_m33e021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340768"/>
            <a:ext cx="3024336" cy="4550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332656"/>
            <a:ext cx="48383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Памятник труженикам </a:t>
            </a:r>
            <a:r>
              <a:rPr lang="ru-RU" b="1" dirty="0" smtClean="0"/>
              <a:t>тыла за </a:t>
            </a:r>
            <a:r>
              <a:rPr lang="ru-RU" b="1" dirty="0" smtClean="0"/>
              <a:t>доблестный </a:t>
            </a:r>
            <a:endParaRPr lang="ru-RU" b="1" dirty="0" smtClean="0"/>
          </a:p>
          <a:p>
            <a:pPr algn="ctr"/>
            <a:r>
              <a:rPr lang="ru-RU" b="1" dirty="0" smtClean="0"/>
              <a:t>труд в </a:t>
            </a:r>
            <a:r>
              <a:rPr lang="ru-RU" b="1" dirty="0" smtClean="0"/>
              <a:t>Великой Отечественной </a:t>
            </a:r>
            <a:r>
              <a:rPr lang="ru-RU" b="1" dirty="0" smtClean="0"/>
              <a:t>войне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03848" y="1527170"/>
            <a:ext cx="187220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Время неумолимо: с нами нет уже многих героев трудового фронта - тех, кто ковал Победу в тылу, где тоже шли трудовые бои, где страдали от голода, холода, непосильной работы и горя утраты погибших на полях сражений</a:t>
            </a:r>
            <a:r>
              <a:rPr lang="ru-RU" sz="1600" dirty="0" smtClean="0"/>
              <a:t>. В парке Авиастроителей стоит памятник труженикам тыла</a:t>
            </a:r>
            <a:endParaRPr lang="ru-RU" sz="1600" dirty="0"/>
          </a:p>
        </p:txBody>
      </p:sp>
      <p:pic>
        <p:nvPicPr>
          <p:cNvPr id="39938" name="Picture 2" descr="https://topwar.ru/uploads/posts/2011-10/1318183356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865047"/>
            <a:ext cx="3950907" cy="2911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940" name="Picture 4" descr="https://avatars.mds.yandex.net/get-pdb/1806815/28ae4359-a619-4711-9055-df08cb5e7ec7/s1200?webp=fal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5412" y="476672"/>
            <a:ext cx="3961084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79712" y="404664"/>
            <a:ext cx="5238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Мемориальное сооружение «Штурмовик ИЛ-2»</a:t>
            </a:r>
          </a:p>
        </p:txBody>
      </p:sp>
      <p:pic>
        <p:nvPicPr>
          <p:cNvPr id="5" name="Picture 2" descr="F:\фотографии\патриотические\Дубна фото\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04" r="9612" b="4462"/>
          <a:stretch>
            <a:fillRect/>
          </a:stretch>
        </p:blipFill>
        <p:spPr bwMode="auto">
          <a:xfrm>
            <a:off x="107504" y="764704"/>
            <a:ext cx="4320480" cy="2944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фото победа\9 мая Дубна\самолёт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10" t="6421"/>
          <a:stretch>
            <a:fillRect/>
          </a:stretch>
        </p:blipFill>
        <p:spPr bwMode="auto">
          <a:xfrm>
            <a:off x="4716016" y="764704"/>
            <a:ext cx="4320480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4293096"/>
            <a:ext cx="4392488" cy="206210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Одноместный бронированный штурмовик ИЛ – 2 («летающий танк») самый массовый военный самолет.  Этот самолёт потерпел аварию во время войны и упал в болото недалеко от  аэродрома Борки. В мирные дни самолёт восстановили, отремонтировали. На авиазаводе №30, сегодня завод ДМЗ, </a:t>
            </a:r>
            <a:r>
              <a:rPr lang="ru-RU" sz="1600" dirty="0" smtClean="0"/>
              <a:t>производили </a:t>
            </a:r>
            <a:r>
              <a:rPr lang="ru-RU" sz="1600" dirty="0" smtClean="0"/>
              <a:t>этот легендарный самолет. </a:t>
            </a:r>
            <a:endParaRPr lang="ru-RU" sz="1600" dirty="0"/>
          </a:p>
        </p:txBody>
      </p:sp>
      <p:pic>
        <p:nvPicPr>
          <p:cNvPr id="3074" name="Picture 2" descr="G:\фотографии\патриотические\Дубна фото\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21224"/>
            <a:ext cx="3816424" cy="2820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9810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esktop\материал для презентации о Дубне\Фото4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448780"/>
            <a:ext cx="3024336" cy="2268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384395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Мемориальная доска на здании ВРГС в память о работниках </a:t>
            </a:r>
            <a:r>
              <a:rPr lang="ru-RU" b="1" dirty="0" err="1"/>
              <a:t>Иваньковской</a:t>
            </a:r>
            <a:r>
              <a:rPr lang="ru-RU" b="1" dirty="0"/>
              <a:t> ГЭС, погибших во время Великой Отечественной войны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744416" y="1364570"/>
            <a:ext cx="2195736" cy="50167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Осенью – зимой 1941 года по </a:t>
            </a:r>
            <a:r>
              <a:rPr lang="ru-RU" sz="1600" dirty="0" smtClean="0"/>
              <a:t>территории, на которой стоит наш современный город Дубна, </a:t>
            </a:r>
            <a:r>
              <a:rPr lang="ru-RU" sz="1600" dirty="0"/>
              <a:t>проходила прифронтовая </a:t>
            </a:r>
            <a:r>
              <a:rPr lang="ru-RU" sz="1600" dirty="0" smtClean="0"/>
              <a:t>полоса.  С </a:t>
            </a:r>
            <a:r>
              <a:rPr lang="ru-RU" sz="1600" dirty="0"/>
              <a:t>подходом </a:t>
            </a:r>
            <a:r>
              <a:rPr lang="ru-RU" sz="1600" dirty="0" smtClean="0"/>
              <a:t>врага к </a:t>
            </a:r>
            <a:r>
              <a:rPr lang="ru-RU" sz="1600" dirty="0"/>
              <a:t>Москве Иваньковская ГЭС была демонтирована и </a:t>
            </a:r>
            <a:r>
              <a:rPr lang="ru-RU" sz="1600" dirty="0" smtClean="0"/>
              <a:t>эвакуирована вглубь страны. </a:t>
            </a:r>
          </a:p>
          <a:p>
            <a:pPr algn="ctr"/>
            <a:r>
              <a:rPr lang="ru-RU" sz="1600" dirty="0" smtClean="0"/>
              <a:t>Однако уже в начале 1942 года она была возвращена на своё место. Благодаря героическим усилиям людей предприятие вскоре заработало на полную мощность. </a:t>
            </a:r>
          </a:p>
        </p:txBody>
      </p:sp>
      <p:pic>
        <p:nvPicPr>
          <p:cNvPr id="4099" name="Picture 3" descr="G:\фотографии\патриотические\Дубна фото\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005064"/>
            <a:ext cx="2989866" cy="2242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материал для презентации о Дубне\Фото4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0716"/>
            <a:ext cx="3567447" cy="4756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4766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1196752"/>
            <a:ext cx="4248472" cy="23083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Стараясь лишить Москву воды, вражеская авиация совершала налеты на </a:t>
            </a:r>
            <a:r>
              <a:rPr lang="ru-RU" sz="1600" dirty="0" smtClean="0"/>
              <a:t>Иваньковскую </a:t>
            </a:r>
            <a:r>
              <a:rPr lang="ru-RU" sz="1600" dirty="0"/>
              <a:t>ГЭС. Охранял поселок и станцию дивизион </a:t>
            </a:r>
            <a:r>
              <a:rPr lang="ru-RU" sz="1600" dirty="0" smtClean="0"/>
              <a:t>зенитчиков, который не дал немцам </a:t>
            </a:r>
            <a:r>
              <a:rPr lang="ru-RU" sz="1600" dirty="0"/>
              <a:t>ни захватить плотину, ни разбомбить её с </a:t>
            </a:r>
            <a:r>
              <a:rPr lang="ru-RU" sz="1600" dirty="0" smtClean="0"/>
              <a:t>воздуха. В память об этом рядом </a:t>
            </a:r>
            <a:r>
              <a:rPr lang="ru-RU" sz="1600" dirty="0"/>
              <a:t>с плотиной </a:t>
            </a:r>
            <a:r>
              <a:rPr lang="ru-RU" sz="1600" dirty="0" smtClean="0"/>
              <a:t>был </a:t>
            </a:r>
            <a:r>
              <a:rPr lang="ru-RU" sz="1600" dirty="0"/>
              <a:t>восстановлен </a:t>
            </a:r>
            <a:r>
              <a:rPr lang="ru-RU" sz="1600" dirty="0" smtClean="0"/>
              <a:t>железобетонный дот (пулемётный колпак) и установлен противотанковый «ёж».</a:t>
            </a:r>
          </a:p>
        </p:txBody>
      </p:sp>
      <p:pic>
        <p:nvPicPr>
          <p:cNvPr id="11" name="Picture 2" descr="F:\фотографии\патриотические\Дубна фото\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77044"/>
            <a:ext cx="4496048" cy="3372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03848" y="404664"/>
            <a:ext cx="2634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Памятный знак «ДОТ</a:t>
            </a:r>
            <a:r>
              <a:rPr lang="ru-RU" dirty="0"/>
              <a:t>»</a:t>
            </a:r>
          </a:p>
        </p:txBody>
      </p:sp>
      <p:pic>
        <p:nvPicPr>
          <p:cNvPr id="12" name="Picture 3" descr="F:\фотографии\патриотические\Дубна фото\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38" r="6536" b="5854"/>
          <a:stretch>
            <a:fillRect/>
          </a:stretch>
        </p:blipFill>
        <p:spPr bwMode="auto">
          <a:xfrm>
            <a:off x="5436096" y="4221088"/>
            <a:ext cx="2736304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user\Desktop\материал для презентации о Дубне\9894503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98" y="3717032"/>
            <a:ext cx="4072754" cy="3054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7873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64704"/>
            <a:ext cx="4182124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2008" y="764704"/>
            <a:ext cx="471601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Такие колпаки входили в </a:t>
            </a:r>
            <a:r>
              <a:rPr lang="ru-RU" sz="1400" dirty="0"/>
              <a:t>структуру долговременной оборонительной точки (</a:t>
            </a:r>
            <a:r>
              <a:rPr lang="ru-RU" sz="1400" dirty="0" err="1"/>
              <a:t>ДОТа</a:t>
            </a:r>
            <a:r>
              <a:rPr lang="ru-RU" sz="1400" dirty="0"/>
              <a:t>) </a:t>
            </a:r>
            <a:r>
              <a:rPr lang="ru-RU" sz="1400" dirty="0" smtClean="0"/>
              <a:t>или другого оборонительного </a:t>
            </a:r>
            <a:r>
              <a:rPr lang="ru-RU" sz="1400" dirty="0"/>
              <a:t>сооружения</a:t>
            </a:r>
            <a:r>
              <a:rPr lang="ru-RU" sz="1400" dirty="0" smtClean="0"/>
              <a:t>.</a:t>
            </a:r>
            <a:r>
              <a:rPr lang="ru-RU" sz="1400" dirty="0"/>
              <a:t> На территории Дубны со времён войны </a:t>
            </a:r>
            <a:r>
              <a:rPr lang="ru-RU" sz="1400" dirty="0" smtClean="0"/>
              <a:t>сохранилось несколько </a:t>
            </a:r>
            <a:r>
              <a:rPr lang="ru-RU" sz="1400" dirty="0"/>
              <a:t>таких бетонных огневых точек</a:t>
            </a:r>
            <a:r>
              <a:rPr lang="ru-RU" sz="1400" dirty="0" smtClean="0"/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3688" y="404664"/>
            <a:ext cx="5527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Пулемётные колпаки на территории города Дубны</a:t>
            </a:r>
            <a:endParaRPr lang="ru-RU" b="1" dirty="0"/>
          </a:p>
        </p:txBody>
      </p:sp>
      <p:pic>
        <p:nvPicPr>
          <p:cNvPr id="6147" name="Picture 3" descr="C:\Users\user\Desktop\материал для презентации о Дубне\памятные места Дубны (Вов)\ДОТы Дубны\2031_P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212" y="1916832"/>
            <a:ext cx="4025772" cy="237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материал для презентации о Дубне\памятные места Дубны (Вов)\ДОТы Дубны\2046_P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45024"/>
            <a:ext cx="4104456" cy="26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Изображение"/>
          <p:cNvPicPr>
            <a:picLocks noChangeAspect="1" noChangeArrowheads="1"/>
          </p:cNvPicPr>
          <p:nvPr/>
        </p:nvPicPr>
        <p:blipFill>
          <a:blip r:embed="rId5" cstate="print"/>
          <a:srcRect l="6048" t="14797" r="8273" b="17944"/>
          <a:stretch>
            <a:fillRect/>
          </a:stretch>
        </p:blipFill>
        <p:spPr bwMode="auto">
          <a:xfrm>
            <a:off x="827584" y="4869160"/>
            <a:ext cx="3240360" cy="190609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403648" y="6536377"/>
            <a:ext cx="201273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200" dirty="0" smtClean="0"/>
              <a:t>Макет пулемётного колпака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4293096"/>
            <a:ext cx="4932040" cy="7386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Применение пулемётных колпаков могло быть весьма интересным. На макете видно, что колпак мог вылезать из земли с помощью системы рычагов.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2630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3673_IMG_2275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429000"/>
            <a:ext cx="2242464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16499" y="404664"/>
            <a:ext cx="3595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Аллея у </a:t>
            </a:r>
            <a:r>
              <a:rPr lang="ru-RU" b="1" dirty="0" smtClean="0"/>
              <a:t>памятного знака </a:t>
            </a:r>
            <a:r>
              <a:rPr lang="ru-RU" b="1" dirty="0"/>
              <a:t>«</a:t>
            </a:r>
            <a:r>
              <a:rPr lang="ru-RU" b="1" dirty="0" smtClean="0"/>
              <a:t>ДОТ»</a:t>
            </a:r>
            <a:endParaRPr lang="ru-RU" b="1" dirty="0"/>
          </a:p>
        </p:txBody>
      </p:sp>
      <p:pic>
        <p:nvPicPr>
          <p:cNvPr id="4100" name="Picture 4" descr="http://www.dubna.ru/i/107/3672_IMG_2173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8455" y="836712"/>
            <a:ext cx="4218041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6837" y="764704"/>
            <a:ext cx="46511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У памятного знака </a:t>
            </a:r>
            <a:r>
              <a:rPr lang="ru-RU" sz="1600" dirty="0"/>
              <a:t>«ДОТ</a:t>
            </a:r>
            <a:r>
              <a:rPr lang="ru-RU" sz="1600" dirty="0" smtClean="0"/>
              <a:t>»</a:t>
            </a:r>
            <a:r>
              <a:rPr lang="ru-RU" sz="1600" dirty="0"/>
              <a:t> </a:t>
            </a:r>
            <a:r>
              <a:rPr lang="ru-RU" sz="1600" dirty="0" smtClean="0"/>
              <a:t>ветераны нашего города и члены ВВО «Союз десантников России» посадили аллею </a:t>
            </a:r>
            <a:r>
              <a:rPr lang="ru-RU" sz="1600" dirty="0" smtClean="0"/>
              <a:t>из </a:t>
            </a:r>
            <a:r>
              <a:rPr lang="ru-RU" sz="1600" dirty="0"/>
              <a:t>небольших </a:t>
            </a:r>
            <a:r>
              <a:rPr lang="ru-RU" sz="1600" dirty="0" smtClean="0"/>
              <a:t>туй</a:t>
            </a:r>
            <a:r>
              <a:rPr lang="ru-RU" sz="1600" dirty="0"/>
              <a:t> </a:t>
            </a:r>
            <a:r>
              <a:rPr lang="ru-RU" sz="1600" dirty="0" smtClean="0"/>
              <a:t>в </a:t>
            </a:r>
            <a:r>
              <a:rPr lang="ru-RU" sz="1600" dirty="0"/>
              <a:t>честь 70-летия Победы в Битве под </a:t>
            </a:r>
            <a:r>
              <a:rPr lang="ru-RU" sz="1600" dirty="0" smtClean="0"/>
              <a:t>Москвой.</a:t>
            </a:r>
            <a:endParaRPr lang="ru-RU" sz="1600" dirty="0"/>
          </a:p>
        </p:txBody>
      </p:sp>
      <p:pic>
        <p:nvPicPr>
          <p:cNvPr id="4102" name="Picture 6" descr="C:\Users\user\Desktop\17_bi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825"/>
          <a:stretch>
            <a:fillRect/>
          </a:stretch>
        </p:blipFill>
        <p:spPr bwMode="auto">
          <a:xfrm>
            <a:off x="107504" y="2276872"/>
            <a:ext cx="4423605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7159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фотографии\патриотические\Дубна фото\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807" y="908720"/>
            <a:ext cx="4062145" cy="304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404664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Сквер Победы. П</a:t>
            </a:r>
            <a:r>
              <a:rPr lang="ru-RU" b="1" dirty="0" smtClean="0"/>
              <a:t>амятный </a:t>
            </a:r>
            <a:r>
              <a:rPr lang="ru-RU" b="1" dirty="0"/>
              <a:t>камень в честь </a:t>
            </a:r>
            <a:r>
              <a:rPr lang="ru-RU" b="1" dirty="0" smtClean="0"/>
              <a:t>40-летия </a:t>
            </a:r>
            <a:r>
              <a:rPr lang="ru-RU" b="1" dirty="0"/>
              <a:t>юбилея Победы</a:t>
            </a:r>
          </a:p>
        </p:txBody>
      </p:sp>
      <p:pic>
        <p:nvPicPr>
          <p:cNvPr id="8" name="Picture 2" descr="G:\фотографии\патриотические\Дубна фото\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4351" y="3262711"/>
            <a:ext cx="4062145" cy="304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355976" y="155679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/>
              <a:t>У набережной реки Волги в институтской части Дубны расположился</a:t>
            </a:r>
            <a:r>
              <a:rPr lang="ru-RU" dirty="0" smtClean="0"/>
              <a:t> сквер </a:t>
            </a:r>
            <a:r>
              <a:rPr lang="ru-RU" dirty="0" smtClean="0"/>
              <a:t>Победы</a:t>
            </a:r>
            <a:r>
              <a:rPr lang="ru-RU" dirty="0" smtClean="0"/>
              <a:t>, засаженный </a:t>
            </a:r>
            <a:r>
              <a:rPr lang="ru-RU" dirty="0" smtClean="0"/>
              <a:t>дубами и </a:t>
            </a:r>
            <a:r>
              <a:rPr lang="ru-RU" dirty="0" smtClean="0"/>
              <a:t>клёнами. </a:t>
            </a:r>
            <a:endParaRPr lang="ru-RU" i="1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4149080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/>
              <a:t>В парке был поставлен камень в честь Победы нашей страны в Великой Отечественной войне с надписью:</a:t>
            </a:r>
          </a:p>
          <a:p>
            <a:pPr algn="ctr"/>
            <a:r>
              <a:rPr lang="ru-RU" i="1" dirty="0" smtClean="0"/>
              <a:t>«Мы прокляли войну, она жестока.</a:t>
            </a:r>
          </a:p>
          <a:p>
            <a:pPr algn="ctr"/>
            <a:r>
              <a:rPr lang="ru-RU" i="1" dirty="0" smtClean="0"/>
              <a:t>И нам до смерти не забыть ее,</a:t>
            </a:r>
          </a:p>
          <a:p>
            <a:pPr algn="ctr"/>
            <a:r>
              <a:rPr lang="ru-RU" i="1" dirty="0" smtClean="0"/>
              <a:t>Мальчишки, поседевшие до срока,</a:t>
            </a:r>
          </a:p>
          <a:p>
            <a:pPr algn="ctr"/>
            <a:r>
              <a:rPr lang="ru-RU" i="1" dirty="0" smtClean="0"/>
              <a:t>Мы жизни дело сделали своё»</a:t>
            </a:r>
          </a:p>
        </p:txBody>
      </p:sp>
    </p:spTree>
    <p:extLst>
      <p:ext uri="{BB962C8B-B14F-4D97-AF65-F5344CB8AC3E}">
        <p14:creationId xmlns:p14="http://schemas.microsoft.com/office/powerpoint/2010/main" xmlns="" val="292292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фото победа\1740859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8568952" cy="536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ds14ishim.ru/sites/default/files/pomnim_gordimsy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08720"/>
            <a:ext cx="3600400" cy="1800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3753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к 70- летию Победы\Города-герои\img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27984" y="332656"/>
            <a:ext cx="4518756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r"/>
            <a:r>
              <a:rPr lang="ru-RU" sz="32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Никто не забыт,</a:t>
            </a:r>
          </a:p>
          <a:p>
            <a:pPr algn="r"/>
            <a:r>
              <a:rPr lang="ru-RU" sz="32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Ничто не забыто!</a:t>
            </a:r>
            <a:endParaRPr lang="ru-RU" sz="3200" b="1" cap="all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44316" y="6203313"/>
            <a:ext cx="4532972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75-летию Победы посвящается</a:t>
            </a:r>
            <a:endParaRPr lang="ru-RU" b="1" cap="all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109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0394" y="1118349"/>
            <a:ext cx="2677470" cy="52629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1400" dirty="0"/>
              <a:t>Задохнулись канонады. </a:t>
            </a:r>
          </a:p>
          <a:p>
            <a:r>
              <a:rPr lang="ru-RU" sz="1400" dirty="0"/>
              <a:t>В мире – тишина. </a:t>
            </a:r>
          </a:p>
          <a:p>
            <a:r>
              <a:rPr lang="ru-RU" sz="1400" dirty="0"/>
              <a:t>На большой земле однажды </a:t>
            </a:r>
          </a:p>
          <a:p>
            <a:r>
              <a:rPr lang="ru-RU" sz="1400" dirty="0"/>
              <a:t>Кончилась война. </a:t>
            </a:r>
          </a:p>
          <a:p>
            <a:r>
              <a:rPr lang="ru-RU" sz="1400" dirty="0"/>
              <a:t>Будем жить, встречать рассветы, </a:t>
            </a:r>
          </a:p>
          <a:p>
            <a:r>
              <a:rPr lang="ru-RU" sz="1400" dirty="0"/>
              <a:t>Верить и любить, </a:t>
            </a:r>
          </a:p>
          <a:p>
            <a:r>
              <a:rPr lang="ru-RU" sz="1400" dirty="0"/>
              <a:t>Только не забыть бы это! </a:t>
            </a:r>
          </a:p>
          <a:p>
            <a:r>
              <a:rPr lang="ru-RU" sz="1400" dirty="0"/>
              <a:t>Лишь бы не забыть! </a:t>
            </a:r>
          </a:p>
          <a:p>
            <a:r>
              <a:rPr lang="ru-RU" sz="1400" dirty="0"/>
              <a:t>Как всходило солнце в гари </a:t>
            </a:r>
          </a:p>
          <a:p>
            <a:r>
              <a:rPr lang="ru-RU" sz="1400" dirty="0"/>
              <a:t>И кружилась мгла. </a:t>
            </a:r>
          </a:p>
          <a:p>
            <a:r>
              <a:rPr lang="ru-RU" sz="1400" dirty="0"/>
              <a:t>А в реке – меж берегами – </a:t>
            </a:r>
          </a:p>
          <a:p>
            <a:r>
              <a:rPr lang="ru-RU" sz="1400" dirty="0"/>
              <a:t>Кровь-вода текла. </a:t>
            </a:r>
          </a:p>
          <a:p>
            <a:r>
              <a:rPr lang="ru-RU" sz="1400" dirty="0"/>
              <a:t>Были чёрными берёзы, </a:t>
            </a:r>
          </a:p>
          <a:p>
            <a:r>
              <a:rPr lang="ru-RU" sz="1400" dirty="0"/>
              <a:t>Долгими – года. </a:t>
            </a:r>
          </a:p>
          <a:p>
            <a:r>
              <a:rPr lang="ru-RU" sz="1400" dirty="0"/>
              <a:t>Были выплаканы слёзы </a:t>
            </a:r>
          </a:p>
          <a:p>
            <a:r>
              <a:rPr lang="ru-RU" sz="1400" dirty="0"/>
              <a:t>Вдовьи навсегда. </a:t>
            </a:r>
          </a:p>
          <a:p>
            <a:r>
              <a:rPr lang="ru-RU" sz="1400" dirty="0"/>
              <a:t>Вот опять пронзает лето </a:t>
            </a:r>
          </a:p>
          <a:p>
            <a:r>
              <a:rPr lang="ru-RU" sz="1400" dirty="0"/>
              <a:t>Солнечная нить. </a:t>
            </a:r>
          </a:p>
          <a:p>
            <a:r>
              <a:rPr lang="ru-RU" sz="1400" dirty="0"/>
              <a:t>Только не забыть бы это! </a:t>
            </a:r>
          </a:p>
          <a:p>
            <a:r>
              <a:rPr lang="ru-RU" sz="1400" dirty="0"/>
              <a:t>Лишь бы не забыть! </a:t>
            </a:r>
          </a:p>
          <a:p>
            <a:r>
              <a:rPr lang="ru-RU" sz="1400" dirty="0"/>
              <a:t>Эта память – верьте, люди, - </a:t>
            </a:r>
          </a:p>
          <a:p>
            <a:r>
              <a:rPr lang="ru-RU" sz="1400" dirty="0"/>
              <a:t>Всей земле нужна. </a:t>
            </a:r>
          </a:p>
          <a:p>
            <a:r>
              <a:rPr lang="ru-RU" sz="1400" dirty="0"/>
              <a:t>Если мы войну забудем, </a:t>
            </a:r>
          </a:p>
          <a:p>
            <a:r>
              <a:rPr lang="ru-RU" sz="1400" dirty="0"/>
              <a:t>Вновь придёт война</a:t>
            </a:r>
            <a:r>
              <a:rPr lang="ru-RU" sz="1400" dirty="0" smtClean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346" y="430708"/>
            <a:ext cx="3456384" cy="694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ea typeface="Calibri"/>
                <a:cs typeface="Times New Roman"/>
              </a:rPr>
              <a:t>Роберт </a:t>
            </a:r>
            <a:r>
              <a:rPr lang="ru-RU" b="1" i="1" dirty="0" smtClean="0">
                <a:ea typeface="Calibri"/>
                <a:cs typeface="Times New Roman"/>
              </a:rPr>
              <a:t>Рождественский</a:t>
            </a:r>
            <a:r>
              <a:rPr lang="ru-RU" sz="1400" b="1" i="1" dirty="0" smtClean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400" b="1" i="1" dirty="0" smtClean="0">
                <a:effectLst/>
                <a:latin typeface="Calibri"/>
                <a:ea typeface="Calibri"/>
                <a:cs typeface="Times New Roman"/>
              </a:rPr>
            </a:br>
            <a:r>
              <a:rPr lang="ru-RU" sz="1600" b="1" i="1" dirty="0">
                <a:ea typeface="Calibri"/>
                <a:cs typeface="Times New Roman"/>
              </a:rPr>
              <a:t>Послевоенная песня </a:t>
            </a:r>
            <a:endParaRPr lang="ru-RU" sz="1200" dirty="0"/>
          </a:p>
        </p:txBody>
      </p:sp>
      <p:pic>
        <p:nvPicPr>
          <p:cNvPr id="1028" name="Picture 4" descr="https://i.ytimg.com/vi/pN3y31h73Ic/maxresdefault.jpg"/>
          <p:cNvPicPr>
            <a:picLocks noChangeAspect="1" noChangeArrowheads="1"/>
          </p:cNvPicPr>
          <p:nvPr/>
        </p:nvPicPr>
        <p:blipFill>
          <a:blip r:embed="rId2" cstate="print"/>
          <a:srcRect t="29769" r="34635"/>
          <a:stretch>
            <a:fillRect/>
          </a:stretch>
        </p:blipFill>
        <p:spPr bwMode="auto">
          <a:xfrm>
            <a:off x="3744416" y="548680"/>
            <a:ext cx="5004048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C:\Users\user\Desktop\материал для презентации о Дубне\9 мая 2007-2009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8397" y="3717032"/>
            <a:ext cx="3906011" cy="2929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95736" y="1124393"/>
            <a:ext cx="2880320" cy="21605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indent="450215" algn="just">
              <a:lnSpc>
                <a:spcPct val="120000"/>
              </a:lnSpc>
              <a:spcAft>
                <a:spcPts val="0"/>
              </a:spcAft>
            </a:pPr>
            <a:r>
              <a:rPr lang="ru-RU" sz="1400" dirty="0">
                <a:ea typeface="Calibri"/>
                <a:cs typeface="Times New Roman"/>
              </a:rPr>
              <a:t>В  </a:t>
            </a:r>
            <a:r>
              <a:rPr lang="ru-RU" sz="1400" dirty="0" smtClean="0">
                <a:ea typeface="Calibri"/>
                <a:cs typeface="Times New Roman"/>
              </a:rPr>
              <a:t>посёлке </a:t>
            </a:r>
            <a:r>
              <a:rPr lang="ru-RU" sz="1400" dirty="0">
                <a:ea typeface="Calibri"/>
                <a:cs typeface="Times New Roman"/>
              </a:rPr>
              <a:t>Большая </a:t>
            </a:r>
            <a:r>
              <a:rPr lang="ru-RU" sz="1400" dirty="0" smtClean="0">
                <a:ea typeface="Calibri"/>
                <a:cs typeface="Times New Roman"/>
              </a:rPr>
              <a:t>Волга, поближе к передовой,  </a:t>
            </a:r>
            <a:r>
              <a:rPr lang="ru-RU" sz="1400" dirty="0">
                <a:ea typeface="Calibri"/>
                <a:cs typeface="Times New Roman"/>
              </a:rPr>
              <a:t>в здании </a:t>
            </a:r>
            <a:r>
              <a:rPr lang="ru-RU" sz="1400" dirty="0" smtClean="0">
                <a:ea typeface="Calibri"/>
                <a:cs typeface="Times New Roman"/>
              </a:rPr>
              <a:t>школы </a:t>
            </a:r>
            <a:r>
              <a:rPr lang="ru-RU" sz="1400" dirty="0">
                <a:ea typeface="Calibri"/>
                <a:cs typeface="Times New Roman"/>
              </a:rPr>
              <a:t>№ 2 был </a:t>
            </a:r>
            <a:r>
              <a:rPr lang="ru-RU" sz="1400" dirty="0" smtClean="0">
                <a:ea typeface="Calibri"/>
                <a:cs typeface="Times New Roman"/>
              </a:rPr>
              <a:t>развернут хирургический </a:t>
            </a:r>
            <a:r>
              <a:rPr lang="ru-RU" sz="1400" dirty="0">
                <a:ea typeface="Calibri"/>
                <a:cs typeface="Times New Roman"/>
              </a:rPr>
              <a:t>полевой подвижной госпиталь.  В день привозили по 200 раненых из-под Дмитрова и Яхромы, где </a:t>
            </a:r>
            <a:r>
              <a:rPr lang="ru-RU" sz="1400" dirty="0" smtClean="0">
                <a:ea typeface="Calibri"/>
                <a:cs typeface="Times New Roman"/>
              </a:rPr>
              <a:t>держали </a:t>
            </a:r>
            <a:r>
              <a:rPr lang="ru-RU" sz="1400" dirty="0">
                <a:ea typeface="Calibri"/>
                <a:cs typeface="Times New Roman"/>
              </a:rPr>
              <a:t>оборону </a:t>
            </a:r>
            <a:r>
              <a:rPr lang="ru-RU" sz="1400" dirty="0" smtClean="0">
                <a:ea typeface="Calibri"/>
                <a:cs typeface="Times New Roman"/>
              </a:rPr>
              <a:t>наши солдаты</a:t>
            </a:r>
            <a:endParaRPr lang="ru-RU" sz="1600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8" name="Picture 2" descr="Школа 2 - Дубн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03257"/>
            <a:ext cx="3240360" cy="2710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04664"/>
            <a:ext cx="4067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Мемориальная доска </a:t>
            </a:r>
            <a:r>
              <a:rPr lang="ru-RU" b="1" dirty="0" smtClean="0"/>
              <a:t>на </a:t>
            </a:r>
            <a:r>
              <a:rPr lang="ru-RU" b="1" dirty="0"/>
              <a:t>здании школы № 2</a:t>
            </a:r>
          </a:p>
        </p:txBody>
      </p:sp>
      <p:pic>
        <p:nvPicPr>
          <p:cNvPr id="1026" name="Picture 2" descr="Официальный сайт 5&quot;А&quot; класса гимназии 1515 г. Москва 2009 го…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465365"/>
            <a:ext cx="4680521" cy="3348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://muzei-dubna.ru/assets/cache_image/images/pages/3.1_1000x0_fdf.jpg"/>
          <p:cNvPicPr>
            <a:picLocks noChangeAspect="1" noChangeArrowheads="1"/>
          </p:cNvPicPr>
          <p:nvPr/>
        </p:nvPicPr>
        <p:blipFill>
          <a:blip r:embed="rId4" cstate="print"/>
          <a:srcRect l="3333" t="4438" r="3333" b="4581"/>
          <a:stretch>
            <a:fillRect/>
          </a:stretch>
        </p:blipFill>
        <p:spPr bwMode="auto">
          <a:xfrm>
            <a:off x="107504" y="1124744"/>
            <a:ext cx="2016224" cy="2952328"/>
          </a:xfrm>
          <a:prstGeom prst="rect">
            <a:avLst/>
          </a:prstGeom>
          <a:noFill/>
        </p:spPr>
      </p:pic>
      <p:pic>
        <p:nvPicPr>
          <p:cNvPr id="7" name="Picture 2" descr="C:\Users\user\Desktop\материал для презентации о Дубне\Untitled-45-1024x7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4941" y="476672"/>
            <a:ext cx="3851555" cy="2888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543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628800"/>
            <a:ext cx="38884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Не всех раненых </a:t>
            </a:r>
            <a:r>
              <a:rPr lang="ru-RU" sz="1400" dirty="0" smtClean="0"/>
              <a:t>удалось спасти, поставить </a:t>
            </a:r>
            <a:r>
              <a:rPr lang="ru-RU" sz="1400" dirty="0"/>
              <a:t>на ноги и вернуть в </a:t>
            </a:r>
            <a:r>
              <a:rPr lang="ru-RU" sz="1400" dirty="0" smtClean="0"/>
              <a:t>строй – </a:t>
            </a:r>
            <a:r>
              <a:rPr lang="ru-RU" sz="1400" dirty="0"/>
              <a:t>106 человек захоронили на опушке </a:t>
            </a:r>
            <a:r>
              <a:rPr lang="ru-RU" sz="1400" dirty="0" smtClean="0"/>
              <a:t>леса в </a:t>
            </a:r>
            <a:r>
              <a:rPr lang="ru-RU" sz="1400" dirty="0"/>
              <a:t>одной братской </a:t>
            </a:r>
            <a:r>
              <a:rPr lang="ru-RU" sz="1400" dirty="0" smtClean="0"/>
              <a:t>могиле. Местные жители ухаживали за захоронением. Позднее на поляне у братских могил открыли Мемориальный комплекс - одно  из значимых памятных мест в Дубне. На плитах выбиты имена всех умерших в </a:t>
            </a:r>
            <a:r>
              <a:rPr lang="ru-RU" sz="1400" dirty="0" smtClean="0"/>
              <a:t>госпитале </a:t>
            </a:r>
            <a:r>
              <a:rPr lang="ru-RU" sz="1400" dirty="0" smtClean="0"/>
              <a:t>от ран, из них  двое бойцов так  и остались безымянными.</a:t>
            </a:r>
          </a:p>
        </p:txBody>
      </p:sp>
      <p:pic>
        <p:nvPicPr>
          <p:cNvPr id="6" name="Picture 2" descr="F:\фотографии\патриотические\Дубна фото\фото Дубна статьи\мемориал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57" t="6244" b="10499"/>
          <a:stretch>
            <a:fillRect/>
          </a:stretch>
        </p:blipFill>
        <p:spPr bwMode="auto">
          <a:xfrm>
            <a:off x="4355976" y="3882386"/>
            <a:ext cx="4680520" cy="2858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496" y="404664"/>
            <a:ext cx="4176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Мемориальный </a:t>
            </a:r>
            <a:r>
              <a:rPr lang="ru-RU" b="1" dirty="0" smtClean="0"/>
              <a:t>комплекс </a:t>
            </a:r>
          </a:p>
          <a:p>
            <a:pPr algn="ctr"/>
            <a:r>
              <a:rPr lang="ru-RU" b="1" dirty="0" smtClean="0"/>
              <a:t>павшим воинам </a:t>
            </a:r>
          </a:p>
          <a:p>
            <a:pPr algn="ctr"/>
            <a:r>
              <a:rPr lang="ru-RU" b="1" dirty="0" smtClean="0"/>
              <a:t>Великой </a:t>
            </a:r>
            <a:r>
              <a:rPr lang="ru-RU" b="1" dirty="0"/>
              <a:t>Отечественной войны </a:t>
            </a:r>
            <a:endParaRPr lang="ru-RU" b="1" dirty="0" smtClean="0"/>
          </a:p>
          <a:p>
            <a:pPr algn="ctr"/>
            <a:r>
              <a:rPr lang="ru-RU" b="1" dirty="0" smtClean="0"/>
              <a:t>1941-1945 </a:t>
            </a:r>
            <a:r>
              <a:rPr lang="ru-RU" b="1" dirty="0"/>
              <a:t>гг. </a:t>
            </a:r>
            <a:r>
              <a:rPr lang="ru-RU" b="1" dirty="0" smtClean="0"/>
              <a:t> (</a:t>
            </a:r>
            <a:r>
              <a:rPr lang="ru-RU" b="1" dirty="0"/>
              <a:t>Братские могилы)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478"/>
          <a:stretch>
            <a:fillRect/>
          </a:stretch>
        </p:blipFill>
        <p:spPr bwMode="auto">
          <a:xfrm>
            <a:off x="4211960" y="598433"/>
            <a:ext cx="4859644" cy="2902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:\2-1-ФОТОГРАФИИ\группа Пчёлки старшая 2017-2018\9 мая 2018 фото старшая\image (16).jpg"/>
          <p:cNvPicPr>
            <a:picLocks noChangeAspect="1" noChangeArrowheads="1"/>
          </p:cNvPicPr>
          <p:nvPr/>
        </p:nvPicPr>
        <p:blipFill>
          <a:blip r:embed="rId4" cstate="print"/>
          <a:srcRect t="9281"/>
          <a:stretch>
            <a:fillRect/>
          </a:stretch>
        </p:blipFill>
        <p:spPr bwMode="auto">
          <a:xfrm>
            <a:off x="98797" y="4077072"/>
            <a:ext cx="4185171" cy="2530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8453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материал для презентации о Дубне\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33056"/>
            <a:ext cx="4503135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материал для презентации о Дубне\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300" b="9701"/>
          <a:stretch>
            <a:fillRect/>
          </a:stretch>
        </p:blipFill>
        <p:spPr bwMode="auto">
          <a:xfrm>
            <a:off x="72008" y="764704"/>
            <a:ext cx="4572000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16016" y="404664"/>
            <a:ext cx="18002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Рядом </a:t>
            </a:r>
            <a:r>
              <a:rPr lang="ru-RU" sz="1600" dirty="0" smtClean="0"/>
              <a:t>воздвигли </a:t>
            </a:r>
            <a:r>
              <a:rPr lang="ru-RU" sz="1600" dirty="0" smtClean="0"/>
              <a:t>Стену памяти </a:t>
            </a:r>
            <a:r>
              <a:rPr lang="ru-RU" sz="1600" dirty="0"/>
              <a:t>с мемориальными досками, на которых вписаны имена </a:t>
            </a:r>
            <a:r>
              <a:rPr lang="ru-RU" sz="1600" dirty="0" smtClean="0"/>
              <a:t>не вернувшихся </a:t>
            </a:r>
            <a:r>
              <a:rPr lang="ru-RU" sz="1600" dirty="0"/>
              <a:t>с войны </a:t>
            </a:r>
            <a:r>
              <a:rPr lang="ru-RU" sz="1600" dirty="0" smtClean="0"/>
              <a:t>земляков (347 </a:t>
            </a:r>
            <a:r>
              <a:rPr lang="ru-RU" sz="1600" dirty="0"/>
              <a:t>человек</a:t>
            </a:r>
            <a:r>
              <a:rPr lang="ru-RU" sz="1600" dirty="0" smtClean="0"/>
              <a:t>). В </a:t>
            </a:r>
            <a:r>
              <a:rPr lang="ru-RU" sz="1600" dirty="0"/>
              <a:t>центре стены установили Поминальный </a:t>
            </a:r>
            <a:r>
              <a:rPr lang="ru-RU" sz="1600" dirty="0" smtClean="0"/>
              <a:t>колокол, который звонит в </a:t>
            </a:r>
            <a:r>
              <a:rPr lang="ru-RU" sz="1600" dirty="0"/>
              <a:t>дни </a:t>
            </a:r>
            <a:r>
              <a:rPr lang="ru-RU" sz="1600" dirty="0" smtClean="0"/>
              <a:t>Памяти – 22 июня и 9 мая.</a:t>
            </a:r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691680" y="404664"/>
            <a:ext cx="1648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Стена памяти</a:t>
            </a:r>
            <a:endParaRPr lang="ru-RU" b="1" dirty="0"/>
          </a:p>
        </p:txBody>
      </p:sp>
      <p:pic>
        <p:nvPicPr>
          <p:cNvPr id="19458" name="Picture 2" descr="hello_html_m2d4d2d87.jpg"/>
          <p:cNvPicPr>
            <a:picLocks noChangeAspect="1" noChangeArrowheads="1"/>
          </p:cNvPicPr>
          <p:nvPr/>
        </p:nvPicPr>
        <p:blipFill>
          <a:blip r:embed="rId4" cstate="print"/>
          <a:srcRect l="12193" t="3643"/>
          <a:stretch>
            <a:fillRect/>
          </a:stretch>
        </p:blipFill>
        <p:spPr bwMode="auto">
          <a:xfrm>
            <a:off x="6588224" y="548680"/>
            <a:ext cx="2448272" cy="3596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0" name="Picture 4" descr="hello_html_m38fac08e.png"/>
          <p:cNvPicPr>
            <a:picLocks noChangeAspect="1" noChangeArrowheads="1"/>
          </p:cNvPicPr>
          <p:nvPr/>
        </p:nvPicPr>
        <p:blipFill>
          <a:blip r:embed="rId5" cstate="print"/>
          <a:srcRect t="10569" r="3433" b="17694"/>
          <a:stretch>
            <a:fillRect/>
          </a:stretch>
        </p:blipFill>
        <p:spPr bwMode="auto">
          <a:xfrm>
            <a:off x="4860032" y="4398959"/>
            <a:ext cx="4211960" cy="2342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0554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11960" y="4535249"/>
            <a:ext cx="4824536" cy="206210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Памятный знак посвящён детям, погибшим </a:t>
            </a:r>
            <a:r>
              <a:rPr lang="ru-RU" sz="1600" dirty="0"/>
              <a:t>в фашистских </a:t>
            </a:r>
            <a:r>
              <a:rPr lang="ru-RU" sz="1600" dirty="0" smtClean="0"/>
              <a:t>концлагерях, и призван </a:t>
            </a:r>
            <a:r>
              <a:rPr lang="ru-RU" sz="1600" dirty="0"/>
              <a:t>всегда напоминать людям о том, </a:t>
            </a:r>
            <a:r>
              <a:rPr lang="ru-RU" sz="1600" dirty="0" smtClean="0"/>
              <a:t>что </a:t>
            </a:r>
            <a:r>
              <a:rPr lang="ru-RU" sz="1600" dirty="0"/>
              <a:t>война – это страдания ни в чем неповинных </a:t>
            </a:r>
            <a:r>
              <a:rPr lang="ru-RU" sz="1600" dirty="0" smtClean="0"/>
              <a:t>детей. На </a:t>
            </a:r>
            <a:r>
              <a:rPr lang="ru-RU" sz="1600" dirty="0"/>
              <a:t>верхней </a:t>
            </a:r>
            <a:r>
              <a:rPr lang="ru-RU" sz="1600" dirty="0" smtClean="0"/>
              <a:t>глыбе прикреплена пластина </a:t>
            </a:r>
            <a:r>
              <a:rPr lang="ru-RU" sz="1600" dirty="0"/>
              <a:t>с изображением мальчика и </a:t>
            </a:r>
            <a:r>
              <a:rPr lang="ru-RU" sz="1600" dirty="0" smtClean="0"/>
              <a:t>девочки, на нижней - памятная надпись.  Если внимательно присмотреться</a:t>
            </a:r>
            <a:r>
              <a:rPr lang="ru-RU" sz="1600" dirty="0"/>
              <a:t>, то можно увидеть слезу на щеке ребёнка.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345430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Памятный знак </a:t>
            </a:r>
          </a:p>
          <a:p>
            <a:pPr algn="ctr"/>
            <a:r>
              <a:rPr lang="ru-RU" b="1" dirty="0"/>
              <a:t>«Несовершеннолетним узникам фашистских концлагерей»</a:t>
            </a:r>
          </a:p>
        </p:txBody>
      </p:sp>
      <p:pic>
        <p:nvPicPr>
          <p:cNvPr id="9218" name="Picture 2" descr="C:\Users\user\Desktop\материал для презентации о Дубне\2.3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4086665" cy="482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9292" t="10619" r="1769" b="4425"/>
          <a:stretch>
            <a:fillRect/>
          </a:stretch>
        </p:blipFill>
        <p:spPr bwMode="auto">
          <a:xfrm>
            <a:off x="4355976" y="980728"/>
            <a:ext cx="4608512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62647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095" y="764704"/>
            <a:ext cx="458291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Улица 9 Мая ведёт к Мемориальному комплексу. В её начале разбили небольшой сквер с голубыми елями. В сквере, вдоль дорожки установили напротив друг другу две артиллерийские пушки времён Великой Отечественной войны. В будущем здесь разместится  музей военной техники.</a:t>
            </a:r>
            <a:endParaRPr lang="ru-RU" sz="1600" dirty="0"/>
          </a:p>
        </p:txBody>
      </p:sp>
      <p:pic>
        <p:nvPicPr>
          <p:cNvPr id="7" name="Picture 2" descr="C:\Users\user\Desktop\материал для презентации о Дубне\пуш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277" r="5871" b="4225"/>
          <a:stretch>
            <a:fillRect/>
          </a:stretch>
        </p:blipFill>
        <p:spPr bwMode="auto">
          <a:xfrm>
            <a:off x="72008" y="3192061"/>
            <a:ext cx="4644008" cy="3045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4" y="404664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Мемориальное сооружение «Противотанковые пушки Д-44»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1749" t="6996" r="3802"/>
          <a:stretch>
            <a:fillRect/>
          </a:stretch>
        </p:blipFill>
        <p:spPr bwMode="auto">
          <a:xfrm>
            <a:off x="5004048" y="3861048"/>
            <a:ext cx="3888432" cy="2871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0" name="Picture 2" descr="hello_html_m5daa656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764704"/>
            <a:ext cx="4248472" cy="2907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1116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17438"/>
            <a:ext cx="3851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Памятник жителям города, </a:t>
            </a:r>
            <a:endParaRPr lang="ru-RU" b="1" dirty="0" smtClean="0"/>
          </a:p>
          <a:p>
            <a:pPr algn="ctr"/>
            <a:r>
              <a:rPr lang="ru-RU" b="1" dirty="0" smtClean="0"/>
              <a:t>павшим </a:t>
            </a:r>
            <a:r>
              <a:rPr lang="ru-RU" b="1" dirty="0"/>
              <a:t>в боях за Родину </a:t>
            </a:r>
            <a:endParaRPr lang="ru-RU" b="1" dirty="0" smtClean="0"/>
          </a:p>
          <a:p>
            <a:pPr algn="ctr"/>
            <a:r>
              <a:rPr lang="ru-RU" b="1" dirty="0" smtClean="0"/>
              <a:t>в </a:t>
            </a:r>
            <a:r>
              <a:rPr lang="ru-RU" b="1" dirty="0"/>
              <a:t>1941-1945 гг</a:t>
            </a:r>
            <a:r>
              <a:rPr lang="ru-RU" dirty="0"/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1916832"/>
            <a:ext cx="38164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Памятник установили в парке  в левобережной части города. Он представляет собой группу людей. Скорее всего, мать с младшим сыном провожает своего мужа и старшего сына на фронт. Взгляд уходящего на фронт солдата, как будто говорит: «Дождись меня, мы обязательно вернемся с победой». Слева от мемориала на плитах высечены имена павших в годы войны местных жителей. </a:t>
            </a:r>
            <a:endParaRPr lang="ru-RU" dirty="0"/>
          </a:p>
        </p:txBody>
      </p:sp>
      <p:pic>
        <p:nvPicPr>
          <p:cNvPr id="11268" name="Picture 4" descr="https://memory-map.prosv.ru/memorials/00/00/74/0/143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5" y="764704"/>
            <a:ext cx="5112569" cy="2875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0" name="Picture 6" descr="Мой класс 9 Мая у памятника  в г. Дубна. - Елена Алексеевна Дорофеева"/>
          <p:cNvPicPr>
            <a:picLocks noChangeAspect="1" noChangeArrowheads="1"/>
          </p:cNvPicPr>
          <p:nvPr/>
        </p:nvPicPr>
        <p:blipFill>
          <a:blip r:embed="rId3" cstate="print"/>
          <a:srcRect b="22705"/>
          <a:stretch>
            <a:fillRect/>
          </a:stretch>
        </p:blipFill>
        <p:spPr bwMode="auto">
          <a:xfrm>
            <a:off x="4067944" y="3861048"/>
            <a:ext cx="4968552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97423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1773</TotalTime>
  <Words>927</Words>
  <Application>Microsoft Office PowerPoint</Application>
  <PresentationFormat>Экран (4:3)</PresentationFormat>
  <Paragraphs>76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NewsPrint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162</cp:revision>
  <dcterms:created xsi:type="dcterms:W3CDTF">2015-03-22T18:25:10Z</dcterms:created>
  <dcterms:modified xsi:type="dcterms:W3CDTF">2020-04-11T18:21:38Z</dcterms:modified>
</cp:coreProperties>
</file>