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60" r:id="rId1"/>
  </p:sldMasterIdLst>
  <p:notesMasterIdLst>
    <p:notesMasterId r:id="rId26"/>
  </p:notesMasterIdLst>
  <p:sldIdLst>
    <p:sldId id="275" r:id="rId2"/>
    <p:sldId id="286" r:id="rId3"/>
    <p:sldId id="258" r:id="rId4"/>
    <p:sldId id="287" r:id="rId5"/>
    <p:sldId id="283" r:id="rId6"/>
    <p:sldId id="263" r:id="rId7"/>
    <p:sldId id="279" r:id="rId8"/>
    <p:sldId id="265" r:id="rId9"/>
    <p:sldId id="261" r:id="rId10"/>
    <p:sldId id="280" r:id="rId11"/>
    <p:sldId id="268" r:id="rId12"/>
    <p:sldId id="284" r:id="rId13"/>
    <p:sldId id="281" r:id="rId14"/>
    <p:sldId id="288" r:id="rId15"/>
    <p:sldId id="285" r:id="rId16"/>
    <p:sldId id="266" r:id="rId17"/>
    <p:sldId id="274" r:id="rId18"/>
    <p:sldId id="271" r:id="rId19"/>
    <p:sldId id="289" r:id="rId20"/>
    <p:sldId id="290" r:id="rId21"/>
    <p:sldId id="282" r:id="rId22"/>
    <p:sldId id="276" r:id="rId23"/>
    <p:sldId id="277" r:id="rId24"/>
    <p:sldId id="278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61" autoAdjust="0"/>
    <p:restoredTop sz="94660"/>
  </p:normalViewPr>
  <p:slideViewPr>
    <p:cSldViewPr>
      <p:cViewPr>
        <p:scale>
          <a:sx n="108" d="100"/>
          <a:sy n="108" d="100"/>
        </p:scale>
        <p:origin x="-78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203BA0-E374-4CFF-B5B0-0B48F1E6ABA5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38BC36-E805-4124-BE6E-FC4F5E6EDF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4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0" y="2226503"/>
            <a:ext cx="5917679" cy="255087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0" y="4777380"/>
            <a:ext cx="591767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8080" y="1828800"/>
            <a:ext cx="990599" cy="22865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7ACF7FBF-170E-4C55-B16E-A6C854B71085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6208" y="3264408"/>
            <a:ext cx="3859795" cy="228660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D8A3D13E-03A3-47D7-A31A-9B61158353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604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Rectangle 15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4961454"/>
            <a:ext cx="642200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5528192"/>
            <a:ext cx="6422004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F7FBF-170E-4C55-B16E-A6C854B71085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8A3D13E-03A3-47D7-A31A-9B61158353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43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Rectangle 8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2005" cy="1692720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488023"/>
            <a:ext cx="6422005" cy="253685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F7FBF-170E-4C55-B16E-A6C854B71085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8A3D13E-03A3-47D7-A31A-9B61158353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144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0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3" name="TextBox 22"/>
          <p:cNvSpPr txBox="1"/>
          <p:nvPr/>
        </p:nvSpPr>
        <p:spPr bwMode="gray">
          <a:xfrm>
            <a:off x="647430" y="651690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 bwMode="gray">
          <a:xfrm>
            <a:off x="7069418" y="2900292"/>
            <a:ext cx="619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60" y="927099"/>
            <a:ext cx="6160385" cy="2882179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8" y="3809278"/>
            <a:ext cx="5646143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5000816"/>
            <a:ext cx="6343673" cy="101061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F7FBF-170E-4C55-B16E-A6C854B71085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8A3D13E-03A3-47D7-A31A-9B61158353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951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2057400"/>
            <a:ext cx="6422005" cy="20955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024908"/>
            <a:ext cx="6422004" cy="994891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F7FBF-170E-4C55-B16E-A6C854B71085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8A3D13E-03A3-47D7-A31A-9B61158353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417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3593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4"/>
            <a:ext cx="2313432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5614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1" y="3147164"/>
            <a:ext cx="2318918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0935" y="3147164"/>
            <a:ext cx="2316625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94530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F7FBF-170E-4C55-B16E-A6C854B71085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8A3D13E-03A3-47D7-A31A-9B61158353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9202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345260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4179596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9055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439" y="4837558"/>
            <a:ext cx="2313432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11125" y="4179595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53189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11125" y="484820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4179596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08641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58642" y="483755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3290019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F7FBF-170E-4C55-B16E-A6C854B71085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8A3D13E-03A3-47D7-A31A-9B61158353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422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F7FBF-170E-4C55-B16E-A6C854B71085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8A3D13E-03A3-47D7-A31A-9B61158353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7478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20420" cy="6860798"/>
            <a:chOff x="-1588" y="0"/>
            <a:chExt cx="9120420" cy="6860798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17" name="Rectangle 16"/>
          <p:cNvSpPr/>
          <p:nvPr/>
        </p:nvSpPr>
        <p:spPr>
          <a:xfrm>
            <a:off x="414867" y="402165"/>
            <a:ext cx="46105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 bwMode="gray">
          <a:xfrm rot="5400000">
            <a:off x="1299309" y="1765596"/>
            <a:ext cx="5995993" cy="3326809"/>
          </a:xfrm>
          <a:custGeom>
            <a:avLst/>
            <a:gdLst/>
            <a:ahLst/>
            <a:cxnLst/>
            <a:rect l="0" t="0" r="r" b="b"/>
            <a:pathLst>
              <a:path w="4960" h="2752">
                <a:moveTo>
                  <a:pt x="0" y="0"/>
                </a:moveTo>
                <a:lnTo>
                  <a:pt x="0" y="324"/>
                </a:lnTo>
                <a:lnTo>
                  <a:pt x="0" y="1992"/>
                </a:lnTo>
                <a:lnTo>
                  <a:pt x="0" y="2752"/>
                </a:lnTo>
                <a:lnTo>
                  <a:pt x="4960" y="2752"/>
                </a:lnTo>
                <a:lnTo>
                  <a:pt x="4960" y="1992"/>
                </a:lnTo>
                <a:lnTo>
                  <a:pt x="4960" y="324"/>
                </a:lnTo>
                <a:lnTo>
                  <a:pt x="4960" y="0"/>
                </a:lnTo>
                <a:lnTo>
                  <a:pt x="4960" y="0"/>
                </a:lnTo>
                <a:lnTo>
                  <a:pt x="4734" y="34"/>
                </a:lnTo>
                <a:lnTo>
                  <a:pt x="4510" y="64"/>
                </a:lnTo>
                <a:lnTo>
                  <a:pt x="4284" y="90"/>
                </a:lnTo>
                <a:lnTo>
                  <a:pt x="4060" y="114"/>
                </a:lnTo>
                <a:lnTo>
                  <a:pt x="3836" y="132"/>
                </a:lnTo>
                <a:lnTo>
                  <a:pt x="3614" y="146"/>
                </a:lnTo>
                <a:lnTo>
                  <a:pt x="3392" y="158"/>
                </a:lnTo>
                <a:lnTo>
                  <a:pt x="3174" y="166"/>
                </a:lnTo>
                <a:lnTo>
                  <a:pt x="2960" y="172"/>
                </a:lnTo>
                <a:lnTo>
                  <a:pt x="2748" y="174"/>
                </a:lnTo>
                <a:lnTo>
                  <a:pt x="2542" y="174"/>
                </a:lnTo>
                <a:lnTo>
                  <a:pt x="2338" y="174"/>
                </a:lnTo>
                <a:lnTo>
                  <a:pt x="2140" y="170"/>
                </a:lnTo>
                <a:lnTo>
                  <a:pt x="1948" y="164"/>
                </a:lnTo>
                <a:lnTo>
                  <a:pt x="1762" y="156"/>
                </a:lnTo>
                <a:lnTo>
                  <a:pt x="1582" y="148"/>
                </a:lnTo>
                <a:lnTo>
                  <a:pt x="1410" y="138"/>
                </a:lnTo>
                <a:lnTo>
                  <a:pt x="1244" y="128"/>
                </a:lnTo>
                <a:lnTo>
                  <a:pt x="1088" y="116"/>
                </a:lnTo>
                <a:lnTo>
                  <a:pt x="938" y="104"/>
                </a:lnTo>
                <a:lnTo>
                  <a:pt x="668" y="78"/>
                </a:lnTo>
                <a:lnTo>
                  <a:pt x="438" y="54"/>
                </a:lnTo>
                <a:lnTo>
                  <a:pt x="254" y="34"/>
                </a:lnTo>
                <a:lnTo>
                  <a:pt x="116" y="1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8" name="Freeform 5"/>
          <p:cNvSpPr>
            <a:spLocks noEditPoints="1"/>
          </p:cNvSpPr>
          <p:nvPr/>
        </p:nvSpPr>
        <p:spPr bwMode="gray">
          <a:xfrm>
            <a:off x="0" y="0"/>
            <a:ext cx="9144000" cy="6858000"/>
          </a:xfrm>
          <a:custGeom>
            <a:avLst/>
            <a:gdLst/>
            <a:ahLst/>
            <a:cxnLst/>
            <a:rect l="0" t="0" r="r" b="b"/>
            <a:pathLst>
              <a:path w="5760" h="4320">
                <a:moveTo>
                  <a:pt x="0" y="0"/>
                </a:move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444" y="4004"/>
                </a:moveTo>
                <a:lnTo>
                  <a:pt x="324" y="4004"/>
                </a:lnTo>
                <a:lnTo>
                  <a:pt x="324" y="324"/>
                </a:lnTo>
                <a:lnTo>
                  <a:pt x="5444" y="324"/>
                </a:lnTo>
                <a:lnTo>
                  <a:pt x="5444" y="40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74928" y="1447799"/>
            <a:ext cx="1113516" cy="4572001"/>
          </a:xfrm>
        </p:spPr>
        <p:txBody>
          <a:bodyPr vert="eaVert" anchor="ctr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738" y="1447799"/>
            <a:ext cx="4416936" cy="45720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F7FBF-170E-4C55-B16E-A6C854B71085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8A3D13E-03A3-47D7-A31A-9B61158353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14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970" y="927098"/>
            <a:ext cx="6343672" cy="70986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F7FBF-170E-4C55-B16E-A6C854B71085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D8A3D13E-03A3-47D7-A31A-9B61158353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92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34" y="2257588"/>
            <a:ext cx="3090672" cy="3020344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588"/>
            <a:ext cx="3082516" cy="302034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F7FBF-170E-4C55-B16E-A6C854B71085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D8A3D13E-03A3-47D7-A31A-9B61158353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598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200"/>
            <a:ext cx="3636980" cy="35306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1" y="2489203"/>
            <a:ext cx="3636980" cy="35306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F7FBF-170E-4C55-B16E-A6C854B71085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D8A3D13E-03A3-47D7-A31A-9B61158353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488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9918" y="2489200"/>
            <a:ext cx="3633502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40" y="3248490"/>
            <a:ext cx="3636980" cy="277131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1" y="2489200"/>
            <a:ext cx="3636979" cy="75663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5835"/>
            <a:ext cx="3636980" cy="27739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F7FBF-170E-4C55-B16E-A6C854B71085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D8A3D13E-03A3-47D7-A31A-9B61158353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600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F7FBF-170E-4C55-B16E-A6C854B71085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D8A3D13E-03A3-47D7-A31A-9B61158353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704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F7FBF-170E-4C55-B16E-A6C854B71085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8A3D13E-03A3-47D7-A31A-9B61158353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579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90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47800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1" y="3086845"/>
            <a:ext cx="2712589" cy="2933701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F7FBF-170E-4C55-B16E-A6C854B71085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8A3D13E-03A3-47D7-A31A-9B61158353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361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381390"/>
            <a:ext cx="2987089" cy="157480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086100"/>
            <a:ext cx="2987089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F7FBF-170E-4C55-B16E-A6C854B71085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8A3D13E-03A3-47D7-A31A-9B61158353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2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4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0" y="927099"/>
            <a:ext cx="6345260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4382" y="2489200"/>
            <a:ext cx="6345260" cy="353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74443" y="6365498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 i="0">
                <a:solidFill>
                  <a:schemeClr val="accent1"/>
                </a:solidFill>
              </a:defRPr>
            </a:lvl1pPr>
          </a:lstStyle>
          <a:p>
            <a:fld id="{7ACF7FBF-170E-4C55-B16E-A6C854B71085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3" y="6365497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6" name="Rectangle 25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D8A3D13E-03A3-47D7-A31A-9B61158353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268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18" Type="http://schemas.openxmlformats.org/officeDocument/2006/relationships/image" Target="../media/image43.jpe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6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17" Type="http://schemas.openxmlformats.org/officeDocument/2006/relationships/image" Target="../media/image42.jpeg"/><Relationship Id="rId2" Type="http://schemas.openxmlformats.org/officeDocument/2006/relationships/audio" Target="../media/media1.WMA"/><Relationship Id="rId16" Type="http://schemas.openxmlformats.org/officeDocument/2006/relationships/image" Target="../media/image41.jpeg"/><Relationship Id="rId20" Type="http://schemas.openxmlformats.org/officeDocument/2006/relationships/image" Target="../media/image45.jpeg"/><Relationship Id="rId1" Type="http://schemas.microsoft.com/office/2007/relationships/media" Target="../media/media1.WMA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5" Type="http://schemas.openxmlformats.org/officeDocument/2006/relationships/image" Target="../media/image40.jpeg"/><Relationship Id="rId10" Type="http://schemas.openxmlformats.org/officeDocument/2006/relationships/image" Target="../media/image35.jpeg"/><Relationship Id="rId19" Type="http://schemas.openxmlformats.org/officeDocument/2006/relationships/image" Target="../media/image44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Relationship Id="rId14" Type="http://schemas.openxmlformats.org/officeDocument/2006/relationships/image" Target="../media/image39.jpeg"/><Relationship Id="rId22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638196"/>
            <a:ext cx="8229600" cy="1219200"/>
          </a:xfrm>
          <a:prstGeom prst="rect">
            <a:avLst/>
          </a:prstGeom>
        </p:spPr>
        <p:txBody>
          <a:bodyPr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Дмитрий Дмитриевич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Шостакович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 «Ленинградская» симфония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№ (7)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Содержимое 4" descr="00146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2264382"/>
            <a:ext cx="5903616" cy="39554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99880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9554385-EA50-4E31-BF90-BF3C8A6D8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196752"/>
            <a:ext cx="7488832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67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0238210ad73f7d57e84ac2ceb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44" y="0"/>
            <a:ext cx="2500330" cy="25003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 descr="220px-Shostakovichtimecover 42 обложка Tim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6604" y="258292"/>
            <a:ext cx="1986940" cy="2799778"/>
          </a:xfrm>
          <a:prstGeom prst="rect">
            <a:avLst/>
          </a:prstGeom>
        </p:spPr>
      </p:pic>
      <p:pic>
        <p:nvPicPr>
          <p:cNvPr id="4" name="Рисунок 3" descr="4607053328776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2132" y="285728"/>
            <a:ext cx="3280453" cy="31361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ba934a2d2c43a89c551f9f61567249bb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72" y="642918"/>
            <a:ext cx="2905132" cy="29051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CD7_f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3174" y="3786190"/>
            <a:ext cx="2738440" cy="27384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f2be5d3d868f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4810" y="3857628"/>
            <a:ext cx="2674632" cy="26746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Front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2198" y="3929066"/>
            <a:ext cx="2545585" cy="25003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Shostakovich-contra-Stalin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82" y="2857496"/>
            <a:ext cx="2519279" cy="38264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76755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64147CE-7608-4B74-8E92-3DEBDDAABD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9" b="18765"/>
          <a:stretch/>
        </p:blipFill>
        <p:spPr>
          <a:xfrm>
            <a:off x="10090" y="810456"/>
            <a:ext cx="9133910" cy="602654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0C90765-1F0E-4D1F-ABDF-87BF88E79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8829" y="3212976"/>
            <a:ext cx="2152831" cy="219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425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B6A5655-7890-4262-A04C-095B4A3E4410}"/>
              </a:ext>
            </a:extLst>
          </p:cNvPr>
          <p:cNvSpPr/>
          <p:nvPr/>
        </p:nvSpPr>
        <p:spPr>
          <a:xfrm>
            <a:off x="179512" y="2132856"/>
            <a:ext cx="87849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«Первая часть рассказывает о том, как в нашу мирную жизнь ворвалась грозная сила – война. Я не ставлю себе задачу натуралистически изобразить военные действия: гул самолётов, грохот танков, залпы пушек, я не сочинял так называемой батальной музыки. Мне хотелось передать содержание суровых событий»         Д.Д. Шостакович</a:t>
            </a:r>
          </a:p>
        </p:txBody>
      </p:sp>
    </p:spTree>
    <p:extLst>
      <p:ext uri="{BB962C8B-B14F-4D97-AF65-F5344CB8AC3E}">
        <p14:creationId xmlns:p14="http://schemas.microsoft.com/office/powerpoint/2010/main" val="1557747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AA8CD5D-7FEF-475A-ACEA-600F373B0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10" t="16451" r="18494"/>
          <a:stretch/>
        </p:blipFill>
        <p:spPr>
          <a:xfrm>
            <a:off x="0" y="2996951"/>
            <a:ext cx="9324528" cy="244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72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63A5AFA-3A02-46DD-BACC-2EAD2566D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12776"/>
            <a:ext cx="9144000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529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Leningrad_04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8926" y="857232"/>
            <a:ext cx="3357586" cy="50490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 descr="Leningrad_05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3042" y="1142984"/>
            <a:ext cx="5943600" cy="40142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Leningrad_06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1604" y="1214422"/>
            <a:ext cx="5943600" cy="38587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Leningrad_09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488" y="1000108"/>
            <a:ext cx="3575304" cy="5486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Leningrad_11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3042" y="1214422"/>
            <a:ext cx="5943600" cy="39959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Leningrad_12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480" y="1142984"/>
            <a:ext cx="5943600" cy="38679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Leningrad_13.jp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3042" y="1142984"/>
            <a:ext cx="5943600" cy="40782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Leningrad_10.jp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488" y="857232"/>
            <a:ext cx="3520440" cy="5486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 descr="Leningrad_03.jp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480" y="1071546"/>
            <a:ext cx="5943600" cy="38039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 descr="Leningrad_26.jp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3042" y="1142984"/>
            <a:ext cx="5943600" cy="35935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 descr="Leningrad_17.jp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7422" y="714356"/>
            <a:ext cx="4187952" cy="5486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 descr="Leningrad_23.jpg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3042" y="1142984"/>
            <a:ext cx="5943600" cy="41970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13" descr="Leningrad_24.jpg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3042" y="1142984"/>
            <a:ext cx="5943600" cy="42062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Рисунок 14" descr="Leningrad_30.jpg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36" y="928670"/>
            <a:ext cx="3913632" cy="5486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Рисунок 15" descr="Leningrad_31.jpg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36" y="785794"/>
            <a:ext cx="3913632" cy="5486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Рисунок 16" descr="Leningrad_28.jpg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3042" y="1071546"/>
            <a:ext cx="5943600" cy="3886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Рисунок 17" descr="Leningrad_21.jpg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3042" y="1071546"/>
            <a:ext cx="5943600" cy="40416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" name="Рисунок 19" descr="Leningrad_14.jpg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6752" y="1170769"/>
            <a:ext cx="5943600" cy="38587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2" name="Шостакович Симфония 7(нашествие)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79512" y="62428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6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3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4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3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2000"/>
                            </p:stCondLst>
                            <p:childTnLst>
                              <p:par>
                                <p:cTn id="5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3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000"/>
                            </p:stCondLst>
                            <p:childTnLst>
                              <p:par>
                                <p:cTn id="6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3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2000"/>
                            </p:stCondLst>
                            <p:childTnLst>
                              <p:par>
                                <p:cTn id="7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3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7000"/>
                            </p:stCondLst>
                            <p:childTnLst>
                              <p:par>
                                <p:cTn id="8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3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2000"/>
                            </p:stCondLst>
                            <p:childTnLst>
                              <p:par>
                                <p:cTn id="9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3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50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7000"/>
                            </p:stCondLst>
                            <p:childTnLst>
                              <p:par>
                                <p:cTn id="10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3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3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5000"/>
                            </p:stCondLst>
                            <p:childTnLst>
                              <p:par>
                                <p:cTn id="1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7000"/>
                            </p:stCondLst>
                            <p:childTnLst>
                              <p:par>
                                <p:cTn id="12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2" dur="3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600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2000"/>
                            </p:stCondLst>
                            <p:childTnLst>
                              <p:par>
                                <p:cTn id="13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3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67000"/>
                            </p:stCondLst>
                            <p:childTnLst>
                              <p:par>
                                <p:cTn id="14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2" dur="3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70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72000"/>
                            </p:stCondLst>
                            <p:childTnLst>
                              <p:par>
                                <p:cTn id="15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2" dur="3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750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77000"/>
                            </p:stCondLst>
                            <p:childTnLst>
                              <p:par>
                                <p:cTn id="16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2" dur="3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80000"/>
                            </p:stCondLst>
                            <p:childTnLst>
                              <p:par>
                                <p:cTn id="1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82000"/>
                            </p:stCondLst>
                            <p:childTnLst>
                              <p:par>
                                <p:cTn id="17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2" dur="3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85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87000"/>
                            </p:stCondLst>
                            <p:childTnLst>
                              <p:par>
                                <p:cTn id="18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2" dur="5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643" y="382599"/>
            <a:ext cx="8708739" cy="58578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4367210" y="6367482"/>
            <a:ext cx="1335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1942 год</a:t>
            </a:r>
          </a:p>
        </p:txBody>
      </p:sp>
    </p:spTree>
    <p:extLst>
      <p:ext uri="{BB962C8B-B14F-4D97-AF65-F5344CB8AC3E}">
        <p14:creationId xmlns:p14="http://schemas.microsoft.com/office/powerpoint/2010/main" val="65278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592" y="4935921"/>
            <a:ext cx="46991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Учитель музыки, МХК</a:t>
            </a:r>
          </a:p>
          <a:p>
            <a:pPr algn="ctr"/>
            <a:r>
              <a:rPr lang="ru-RU" sz="2400" b="1" dirty="0" err="1">
                <a:solidFill>
                  <a:schemeClr val="bg1"/>
                </a:solidFill>
              </a:rPr>
              <a:t>Остапцова</a:t>
            </a:r>
            <a:r>
              <a:rPr lang="ru-RU" sz="2400" b="1" dirty="0">
                <a:solidFill>
                  <a:schemeClr val="bg1"/>
                </a:solidFill>
              </a:rPr>
              <a:t> Татьяна Николаевна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МАУ ШИЛИ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г. Калининград, 2012</a:t>
            </a:r>
          </a:p>
        </p:txBody>
      </p:sp>
      <p:pic>
        <p:nvPicPr>
          <p:cNvPr id="5" name="Рисунок 4" descr="Shostakovich_1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123" y="2397507"/>
            <a:ext cx="5481804" cy="35673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g1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7822" y="2381891"/>
            <a:ext cx="2317055" cy="41020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4863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BC2E451-D30C-47F9-8C6F-25BB925A0D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49" t="23008" r="11222"/>
          <a:stretch/>
        </p:blipFill>
        <p:spPr>
          <a:xfrm>
            <a:off x="0" y="3140968"/>
            <a:ext cx="9324527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25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2D01760-45FC-4E42-8214-F34245D597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99" r="12179" b="28947"/>
          <a:stretch/>
        </p:blipFill>
        <p:spPr>
          <a:xfrm>
            <a:off x="-252536" y="2204865"/>
            <a:ext cx="9396536" cy="194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507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8913B62-FD33-4EFE-88C2-0EA33A368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683" y="2276872"/>
            <a:ext cx="5936633" cy="444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4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F00835E-F3F6-4AA2-BF74-003C6DCE78C5}"/>
              </a:ext>
            </a:extLst>
          </p:cNvPr>
          <p:cNvSpPr/>
          <p:nvPr/>
        </p:nvSpPr>
        <p:spPr>
          <a:xfrm>
            <a:off x="179511" y="2132856"/>
            <a:ext cx="864096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«Громадный успех Седьмой симфонии – успех всей советской художественной культуры. Симфония, рождённая бурей войны, написанная под грохот канонады, симфония, ставшая могучим орудием великой борьбы, - явление беспрецедентное в истории мировой музыки»                                                                                                                                                                И. Мартынов</a:t>
            </a:r>
            <a:br>
              <a:rPr lang="ru-RU" sz="3200" b="1" dirty="0"/>
            </a:br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80455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C4D3BA2-FADE-4266-A08F-03A041BFD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57" y="1844824"/>
            <a:ext cx="8970884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5426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EFD5A21-DE9F-46E4-AC73-C075A84B4D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0" r="1963" b="9104"/>
          <a:stretch/>
        </p:blipFill>
        <p:spPr>
          <a:xfrm>
            <a:off x="-96628" y="2132856"/>
            <a:ext cx="9337255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174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03CC2A8-1580-41B9-91F4-71321EEA8D8E}"/>
              </a:ext>
            </a:extLst>
          </p:cNvPr>
          <p:cNvSpPr/>
          <p:nvPr/>
        </p:nvSpPr>
        <p:spPr>
          <a:xfrm>
            <a:off x="354739" y="3811012"/>
            <a:ext cx="88204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«Нашей победе над фашизмом, нашей грядущей победе над врагом, моему любимому городу Ленинграду я посвящаю свою седьмую симфонию». </a:t>
            </a:r>
            <a:br>
              <a:rPr lang="ru-RU" sz="3200" b="1" dirty="0"/>
            </a:br>
            <a:r>
              <a:rPr lang="ru-RU" sz="3200" b="1" dirty="0"/>
              <a:t>                  Д.Д. Шостакович</a:t>
            </a:r>
            <a:br>
              <a:rPr lang="ru-RU" sz="3200" b="1" dirty="0"/>
            </a:br>
            <a:endParaRPr lang="ru-RU" sz="32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9CD7541-F507-4670-A5FD-1753298AD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734912"/>
            <a:ext cx="4990504" cy="269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30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" name="Содержимое 7" descr="9d9d7ddf23134ac158d6a0a02ed8fae3.jpg"/>
          <p:cNvPicPr>
            <a:picLocks noGrp="1" noChangeAspect="1"/>
          </p:cNvPicPr>
          <p:nvPr>
            <p:ph sz="half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1102138"/>
            <a:ext cx="4211960" cy="57893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E4DC9B7-293D-4CD0-B208-8A0EB11472F0}"/>
              </a:ext>
            </a:extLst>
          </p:cNvPr>
          <p:cNvSpPr/>
          <p:nvPr/>
        </p:nvSpPr>
        <p:spPr>
          <a:xfrm>
            <a:off x="0" y="1863944"/>
            <a:ext cx="504005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3200" dirty="0"/>
              <a:t>Советский композитор, пианист, педагог и общественный деятель. Один из крупнейших композиторов XX века, оказавший огромное влияние на развитие мировой музыкальной культуры.</a:t>
            </a:r>
          </a:p>
        </p:txBody>
      </p:sp>
    </p:spTree>
    <p:extLst>
      <p:ext uri="{BB962C8B-B14F-4D97-AF65-F5344CB8AC3E}">
        <p14:creationId xmlns:p14="http://schemas.microsoft.com/office/powerpoint/2010/main" val="9160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2A927F3-F61C-4E8D-A482-C5E89FB77D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05" r="19653" b="33720"/>
          <a:stretch/>
        </p:blipFill>
        <p:spPr>
          <a:xfrm>
            <a:off x="107504" y="2852937"/>
            <a:ext cx="9036496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78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1859E6E-5369-4DCE-9F72-4A5F89C95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437" y="0"/>
            <a:ext cx="4302873" cy="314096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D754D2D-FE28-4FC7-BE98-08EF469738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63"/>
          <a:stretch/>
        </p:blipFill>
        <p:spPr>
          <a:xfrm>
            <a:off x="78753" y="3141676"/>
            <a:ext cx="5839326" cy="358047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CA54234-EC79-4FC0-8F97-6DFCB0A97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53" y="0"/>
            <a:ext cx="4691684" cy="31409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0C24274-7C70-46ED-AD92-7B1BC267D3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568" t="302" r="-1936" b="-302"/>
          <a:stretch/>
        </p:blipFill>
        <p:spPr>
          <a:xfrm>
            <a:off x="5918079" y="3507172"/>
            <a:ext cx="3306158" cy="280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960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71802" y="6286520"/>
            <a:ext cx="4005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В блокадном Ленинграде</a:t>
            </a:r>
          </a:p>
        </p:txBody>
      </p:sp>
      <p:pic>
        <p:nvPicPr>
          <p:cNvPr id="8" name="Рисунок 7" descr="В блокадном Ленинграде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912" y="109816"/>
            <a:ext cx="8814176" cy="66383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378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F9DD098-DD58-41BA-8C63-9EBF842C3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624" y="1196752"/>
            <a:ext cx="7254751" cy="544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04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235743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14 сентября все же состоялся оборонный концерт при переполненном зале. Митя играл свои прелюдии...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9371" y="4000504"/>
            <a:ext cx="44291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Враг бесчинствует сейчас в Ленинграде, но все мы пока живы и здоровы...»</a:t>
            </a:r>
            <a:r>
              <a:rPr lang="ru-RU" sz="2400" b="1" dirty="0">
                <a:solidFill>
                  <a:schemeClr val="bg1"/>
                </a:solidFill>
              </a:rPr>
              <a:t/>
            </a:r>
            <a:br>
              <a:rPr lang="ru-RU" sz="2400" b="1" dirty="0">
                <a:solidFill>
                  <a:schemeClr val="bg1"/>
                </a:solidFill>
              </a:rPr>
            </a:br>
            <a:endParaRPr lang="ru-RU" sz="2400" b="1" dirty="0">
              <a:solidFill>
                <a:schemeClr val="bg1"/>
              </a:solidFill>
            </a:endParaRP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(Из письма  С. Шостакович, матери композитора,              Е. Мравинскому)</a:t>
            </a:r>
          </a:p>
        </p:txBody>
      </p:sp>
      <p:pic>
        <p:nvPicPr>
          <p:cNvPr id="5" name="Рисунок 4" descr="44-shostakovich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7" y="3703749"/>
            <a:ext cx="3682174" cy="31432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Leningrad_1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060" y="2357430"/>
            <a:ext cx="5532471" cy="35918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4644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7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7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606102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872" y="2676525"/>
            <a:ext cx="5534025" cy="41814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037C104-FB6B-408A-8BA7-1E7654A8A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11" y="2109344"/>
            <a:ext cx="3322895" cy="473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03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Совет директоров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Совет директоров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вет директоров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TM02900722[[fn=Ион (конференц-зал)]]</Template>
  <TotalTime>1498</TotalTime>
  <Words>209</Words>
  <Application>Microsoft Office PowerPoint</Application>
  <PresentationFormat>Экран (4:3)</PresentationFormat>
  <Paragraphs>18</Paragraphs>
  <Slides>24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Совет директоров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Урок-презентация по музыке (искусству)</dc:title>
  <dc:subject>Д. Шостакович "Ленинградская" симфония №7</dc:subject>
  <dc:creator>\;Остапцова Татьяна Николаевна</dc:creator>
  <cp:keywords>Музыка, искусство</cp:keywords>
  <cp:lastModifiedBy>admin</cp:lastModifiedBy>
  <cp:revision>83</cp:revision>
  <dcterms:created xsi:type="dcterms:W3CDTF">2012-03-31T21:38:11Z</dcterms:created>
  <dcterms:modified xsi:type="dcterms:W3CDTF">2020-04-08T11:41:32Z</dcterms:modified>
  <cp:category>Искусство</cp:category>
</cp:coreProperties>
</file>