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0790" y="1122363"/>
            <a:ext cx="11112842" cy="3705010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 smtClean="0"/>
              <a:t>«</a:t>
            </a:r>
            <a:r>
              <a:rPr lang="ru-RU" sz="5400" b="1" dirty="0"/>
              <a:t>Дистанционное обучение как одна из форм организации учебного процесса»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85176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370703"/>
            <a:ext cx="9905998" cy="93911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4000" b="1" dirty="0">
                <a:solidFill>
                  <a:schemeClr val="bg1"/>
                </a:solidFill>
              </a:rPr>
              <a:t>Понятие дистанционного обучения</a:t>
            </a:r>
            <a:r>
              <a:rPr lang="ru-RU" sz="4000" dirty="0"/>
              <a:t/>
            </a:r>
            <a:br>
              <a:rPr lang="ru-RU" sz="4000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325" y="1549486"/>
            <a:ext cx="8015416" cy="5139637"/>
          </a:xfrm>
        </p:spPr>
      </p:pic>
    </p:spTree>
    <p:extLst>
      <p:ext uri="{BB962C8B-B14F-4D97-AF65-F5344CB8AC3E}">
        <p14:creationId xmlns:p14="http://schemas.microsoft.com/office/powerpoint/2010/main" val="218358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Дистанционное образование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1762897"/>
            <a:ext cx="9905999" cy="4028304"/>
          </a:xfrm>
        </p:spPr>
        <p:txBody>
          <a:bodyPr>
            <a:noAutofit/>
          </a:bodyPr>
          <a:lstStyle/>
          <a:p>
            <a:r>
              <a:rPr lang="ru-RU" sz="3200" b="1" dirty="0"/>
              <a:t> </a:t>
            </a:r>
            <a:r>
              <a:rPr lang="ru-RU" sz="3200" dirty="0" smtClean="0">
                <a:solidFill>
                  <a:schemeClr val="bg1"/>
                </a:solidFill>
              </a:rPr>
              <a:t>«</a:t>
            </a:r>
            <a:r>
              <a:rPr lang="ru-RU" sz="3200" dirty="0">
                <a:solidFill>
                  <a:schemeClr val="bg1"/>
                </a:solidFill>
              </a:rPr>
              <a:t>комплекс образовательных услуг, предоставляемых широким слоям населения в стране и за рубежом с помощью специализированной информационной образовательной среды, базирующейся на средствах обмена учебной информацией на расстоянии (спутниковое телевидение, радио, компьютерная связь и т.п</a:t>
            </a:r>
            <a:r>
              <a:rPr lang="ru-RU" sz="3200" dirty="0" smtClean="0">
                <a:solidFill>
                  <a:schemeClr val="bg1"/>
                </a:solidFill>
              </a:rPr>
              <a:t>.)»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007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971385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Дистанционное обучение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3124" y="1696994"/>
            <a:ext cx="10717427" cy="4374291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  </a:t>
            </a:r>
            <a:r>
              <a:rPr lang="ru-RU" sz="2800" dirty="0" smtClean="0">
                <a:solidFill>
                  <a:schemeClr val="bg1"/>
                </a:solidFill>
              </a:rPr>
              <a:t>«</a:t>
            </a:r>
            <a:r>
              <a:rPr lang="ru-RU" sz="2800" dirty="0">
                <a:solidFill>
                  <a:schemeClr val="bg1"/>
                </a:solidFill>
              </a:rPr>
              <a:t>новая организация образовательного процесса, базирующаяся на принципе самостоятельного обучения студента. Среда обучения характеризуется тем, что учащиеся в основном, а часто и совсем, отдалены от преподавателя в пространстве и (или) во времени, в то же время они имеют возможность в любой момент поддерживать диалог с помощью средств телекоммуникации</a:t>
            </a:r>
            <a:r>
              <a:rPr lang="ru-RU" sz="2800" dirty="0" smtClean="0">
                <a:solidFill>
                  <a:schemeClr val="bg1"/>
                </a:solidFill>
              </a:rPr>
              <a:t>».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193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798390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Дистанционное обучение</a:t>
            </a:r>
            <a:r>
              <a:rPr lang="ru-RU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1362" y="2249487"/>
            <a:ext cx="10964562" cy="3541714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«</a:t>
            </a:r>
            <a:r>
              <a:rPr lang="ru-RU" sz="3600" dirty="0">
                <a:solidFill>
                  <a:schemeClr val="bg1"/>
                </a:solidFill>
              </a:rPr>
              <a:t>Э</a:t>
            </a:r>
            <a:r>
              <a:rPr lang="ru-RU" sz="3600" dirty="0" smtClean="0">
                <a:solidFill>
                  <a:schemeClr val="bg1"/>
                </a:solidFill>
              </a:rPr>
              <a:t>то </a:t>
            </a:r>
            <a:r>
              <a:rPr lang="ru-RU" sz="3600" dirty="0">
                <a:solidFill>
                  <a:schemeClr val="bg1"/>
                </a:solidFill>
              </a:rPr>
              <a:t>новая ступень заочного обучения, на которой обеспечивается применение информационных технологий, основанных на использовании персональных компьютеров, видео- и аудиотехники, космической и оптоволоконной техники</a:t>
            </a:r>
            <a:r>
              <a:rPr lang="ru-RU" sz="3600" dirty="0" smtClean="0">
                <a:solidFill>
                  <a:schemeClr val="bg1"/>
                </a:solidFill>
              </a:rPr>
              <a:t>».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283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724250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Дистанционное обучение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9027" y="1589904"/>
            <a:ext cx="10849231" cy="4530810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 </a:t>
            </a:r>
            <a:r>
              <a:rPr lang="ru-RU" sz="2800" dirty="0" smtClean="0">
                <a:solidFill>
                  <a:schemeClr val="bg1"/>
                </a:solidFill>
              </a:rPr>
              <a:t>Это </a:t>
            </a:r>
            <a:r>
              <a:rPr lang="ru-RU" sz="2800" dirty="0">
                <a:solidFill>
                  <a:schemeClr val="bg1"/>
                </a:solidFill>
              </a:rPr>
              <a:t>«взаимодействие преподавателя и обучающихся между собой на расстоянии, отражающее все присущие учебному процессу компоненты (цели, содержание, методы, организационные формы, средства обучения) и реализуемое специфичными средствами Интернет-технологий или другими средствами, предусматривающими </a:t>
            </a:r>
            <a:r>
              <a:rPr lang="ru-RU" sz="2800" dirty="0" smtClean="0">
                <a:solidFill>
                  <a:schemeClr val="bg1"/>
                </a:solidFill>
              </a:rPr>
              <a:t>интерактивность» </a:t>
            </a:r>
            <a:r>
              <a:rPr lang="ru-RU" sz="2800" dirty="0">
                <a:solidFill>
                  <a:schemeClr val="bg1"/>
                </a:solidFill>
              </a:rPr>
              <a:t>и «это самостоятельная форма обучения, информационные технологии в дистанционном обучении являются ведущим </a:t>
            </a:r>
            <a:r>
              <a:rPr lang="ru-RU" sz="2800" dirty="0" smtClean="0">
                <a:solidFill>
                  <a:schemeClr val="bg1"/>
                </a:solidFill>
              </a:rPr>
              <a:t>средством»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189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дистанционное обучение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 </a:t>
            </a:r>
            <a:r>
              <a:rPr lang="ru-RU" sz="2800" dirty="0" smtClean="0">
                <a:solidFill>
                  <a:schemeClr val="bg1"/>
                </a:solidFill>
              </a:rPr>
              <a:t>Это </a:t>
            </a:r>
            <a:r>
              <a:rPr lang="ru-RU" sz="2800" dirty="0">
                <a:solidFill>
                  <a:schemeClr val="bg1"/>
                </a:solidFill>
              </a:rPr>
              <a:t>«совокупность технологий, обеспечивающих доставку обучаемым основного объема изучаемого материала, интерактивное взаимодействие обучаемых и преподавателей в процессе обучения, предоставление обучаемым возможности самостоятельной работы по освоению изучаемого материала, а также в процессе обучения</a:t>
            </a:r>
            <a:r>
              <a:rPr lang="ru-RU" sz="2800" dirty="0" smtClean="0">
                <a:solidFill>
                  <a:schemeClr val="bg1"/>
                </a:solidFill>
              </a:rPr>
              <a:t>».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267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48535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Нормативно-правовая база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1474573"/>
            <a:ext cx="9905999" cy="4316628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Федеральный закон </a:t>
            </a:r>
            <a:r>
              <a:rPr lang="ru-RU" dirty="0">
                <a:solidFill>
                  <a:schemeClr val="bg1"/>
                </a:solidFill>
              </a:rPr>
              <a:t>«Об образовании в Российской Федерации» от 29.12.2012 г. № 273-ФЗ (ст.16);</a:t>
            </a:r>
          </a:p>
          <a:p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dirty="0" smtClean="0">
                <a:solidFill>
                  <a:schemeClr val="bg1"/>
                </a:solidFill>
              </a:rPr>
              <a:t>Порядок </a:t>
            </a:r>
            <a:r>
              <a:rPr lang="ru-RU" dirty="0">
                <a:solidFill>
                  <a:schemeClr val="bg1"/>
                </a:solidFill>
              </a:rPr>
              <a:t>использования дистанционных образовательных технологий утвержденном </a:t>
            </a:r>
            <a:r>
              <a:rPr lang="ru-RU" dirty="0" smtClean="0">
                <a:solidFill>
                  <a:schemeClr val="bg1"/>
                </a:solidFill>
              </a:rPr>
              <a:t>Приказом </a:t>
            </a:r>
            <a:r>
              <a:rPr lang="ru-RU" dirty="0">
                <a:solidFill>
                  <a:schemeClr val="bg1"/>
                </a:solidFill>
              </a:rPr>
              <a:t>Министерства образования и науки Российской Федерации № 2 «Об утверждении Порядка применения организациями, осуществляющими образовательную деятельность, электронного обучения, дистанционных образовательных технологий при реализации образовательных программ» от 4 апреля 2014 года.</a:t>
            </a:r>
          </a:p>
          <a:p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dirty="0" smtClean="0">
                <a:solidFill>
                  <a:schemeClr val="bg1"/>
                </a:solidFill>
              </a:rPr>
              <a:t>Приказ </a:t>
            </a:r>
            <a:r>
              <a:rPr lang="ru-RU" dirty="0">
                <a:solidFill>
                  <a:schemeClr val="bg1"/>
                </a:solidFill>
              </a:rPr>
              <a:t>Министерства просвещения от 09.11.2018 г. №196 «Об утверждении Порядка организации и осуществления образовательной деятельности по дополнительным общеобразовательным программам» (п. 10);</a:t>
            </a:r>
          </a:p>
          <a:p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dirty="0" smtClean="0">
                <a:solidFill>
                  <a:schemeClr val="bg1"/>
                </a:solidFill>
              </a:rPr>
              <a:t>Распоряжение </a:t>
            </a:r>
            <a:r>
              <a:rPr lang="ru-RU" dirty="0" err="1">
                <a:solidFill>
                  <a:schemeClr val="bg1"/>
                </a:solidFill>
              </a:rPr>
              <a:t>Минпросвещения</a:t>
            </a:r>
            <a:r>
              <a:rPr lang="ru-RU" dirty="0">
                <a:solidFill>
                  <a:schemeClr val="bg1"/>
                </a:solidFill>
              </a:rPr>
              <a:t> России от 18.05.2020 N Р-44 «Об утверждении методических рекомендаций для внедрения в основные общеобразовательные программы современных цифровых технологий».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641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469557"/>
            <a:ext cx="9905999" cy="579943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документы федерального, муниципального уровня по организации дистанционного образования</a:t>
            </a:r>
            <a:r>
              <a:rPr lang="ru-RU" dirty="0" smtClean="0">
                <a:solidFill>
                  <a:schemeClr val="bg1"/>
                </a:solidFill>
              </a:rPr>
              <a:t>;</a:t>
            </a:r>
          </a:p>
          <a:p>
            <a:r>
              <a:rPr lang="ru-RU" dirty="0">
                <a:solidFill>
                  <a:schemeClr val="bg1"/>
                </a:solidFill>
              </a:rPr>
              <a:t>приказ ОУ о назначении преподавателей (педагогов-предметников), работающих в проекте «Дистанционное образование»;</a:t>
            </a:r>
          </a:p>
          <a:p>
            <a:pPr lvl="0"/>
            <a:r>
              <a:rPr lang="ru-RU" dirty="0">
                <a:solidFill>
                  <a:schemeClr val="bg1"/>
                </a:solidFill>
              </a:rPr>
              <a:t>программно-методическое обеспечение;</a:t>
            </a:r>
          </a:p>
          <a:p>
            <a:pPr lvl="0"/>
            <a:r>
              <a:rPr lang="ru-RU" dirty="0">
                <a:solidFill>
                  <a:schemeClr val="bg1"/>
                </a:solidFill>
              </a:rPr>
              <a:t>календарно-тематическое  планирование педагогов, работающих в проекте;</a:t>
            </a:r>
          </a:p>
          <a:p>
            <a:pPr lvl="0"/>
            <a:r>
              <a:rPr lang="ru-RU" dirty="0">
                <a:solidFill>
                  <a:schemeClr val="bg1"/>
                </a:solidFill>
              </a:rPr>
              <a:t>локальный акт ОУ по организации и осуществлению дистанционного образования в учреждении</a:t>
            </a:r>
            <a:r>
              <a:rPr lang="ru-RU" dirty="0" smtClean="0">
                <a:solidFill>
                  <a:schemeClr val="bg1"/>
                </a:solidFill>
              </a:rPr>
              <a:t>;</a:t>
            </a:r>
          </a:p>
          <a:p>
            <a:pPr lvl="0"/>
            <a:r>
              <a:rPr lang="ru-RU" dirty="0">
                <a:solidFill>
                  <a:schemeClr val="bg1"/>
                </a:solidFill>
              </a:rPr>
              <a:t>пакет документов на обучающегося (заявление родителей, учебный план, расписание </a:t>
            </a:r>
            <a:r>
              <a:rPr lang="ru-RU" dirty="0" smtClean="0">
                <a:solidFill>
                  <a:schemeClr val="bg1"/>
                </a:solidFill>
              </a:rPr>
              <a:t>занятий)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9514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13</TotalTime>
  <Words>184</Words>
  <Application>Microsoft Office PowerPoint</Application>
  <PresentationFormat>Широкоэкранный</PresentationFormat>
  <Paragraphs>23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Trebuchet MS</vt:lpstr>
      <vt:lpstr>Tw Cen MT</vt:lpstr>
      <vt:lpstr>Контур</vt:lpstr>
      <vt:lpstr> «Дистанционное обучение как одна из форм организации учебного процесса»</vt:lpstr>
      <vt:lpstr> Понятие дистанционного обучения </vt:lpstr>
      <vt:lpstr>Дистанционное образование</vt:lpstr>
      <vt:lpstr>Дистанционное обучение</vt:lpstr>
      <vt:lpstr>Дистанционное обучение </vt:lpstr>
      <vt:lpstr>Дистанционное обучение</vt:lpstr>
      <vt:lpstr>дистанционное обучение</vt:lpstr>
      <vt:lpstr>Нормативно-правовая база 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«Дистанционное обучение как одна из форм организации учебного процесса»</dc:title>
  <dc:creator>Админ</dc:creator>
  <cp:lastModifiedBy>Админ</cp:lastModifiedBy>
  <cp:revision>2</cp:revision>
  <dcterms:created xsi:type="dcterms:W3CDTF">2021-01-14T06:24:46Z</dcterms:created>
  <dcterms:modified xsi:type="dcterms:W3CDTF">2021-01-14T06:38:12Z</dcterms:modified>
</cp:coreProperties>
</file>