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3" r:id="rId3"/>
    <p:sldId id="257" r:id="rId4"/>
    <p:sldId id="272" r:id="rId5"/>
    <p:sldId id="273" r:id="rId6"/>
    <p:sldId id="258" r:id="rId7"/>
    <p:sldId id="264" r:id="rId8"/>
    <p:sldId id="261" r:id="rId9"/>
    <p:sldId id="260" r:id="rId10"/>
    <p:sldId id="259" r:id="rId11"/>
    <p:sldId id="274" r:id="rId12"/>
    <p:sldId id="275" r:id="rId13"/>
    <p:sldId id="266" r:id="rId14"/>
    <p:sldId id="270" r:id="rId15"/>
    <p:sldId id="267" r:id="rId16"/>
    <p:sldId id="276" r:id="rId17"/>
    <p:sldId id="268" r:id="rId18"/>
    <p:sldId id="269" r:id="rId19"/>
    <p:sldId id="26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>
        <p:scale>
          <a:sx n="100" d="100"/>
          <a:sy n="100" d="100"/>
        </p:scale>
        <p:origin x="-22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1"/>
            <a:ext cx="60198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40" y="4203592"/>
            <a:ext cx="287642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89"/>
            <a:ext cx="5544515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3"/>
            <a:ext cx="3822192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4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1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7" y="338667"/>
            <a:ext cx="3812645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5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0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4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9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pplet.com/" TargetMode="External"/><Relationship Id="rId13" Type="http://schemas.openxmlformats.org/officeDocument/2006/relationships/hyperlink" Target="https://explaineverything.com/" TargetMode="External"/><Relationship Id="rId18" Type="http://schemas.openxmlformats.org/officeDocument/2006/relationships/hyperlink" Target="https://quizizz.com/" TargetMode="External"/><Relationship Id="rId3" Type="http://schemas.openxmlformats.org/officeDocument/2006/relationships/hyperlink" Target="https://www.mindmeister.com/ru" TargetMode="External"/><Relationship Id="rId7" Type="http://schemas.openxmlformats.org/officeDocument/2006/relationships/hyperlink" Target="https://ru.padlet.com/" TargetMode="External"/><Relationship Id="rId12" Type="http://schemas.openxmlformats.org/officeDocument/2006/relationships/hyperlink" Target="https://bookcreator.com/" TargetMode="External"/><Relationship Id="rId17" Type="http://schemas.openxmlformats.org/officeDocument/2006/relationships/hyperlink" Target="http://www.mentimeter/" TargetMode="External"/><Relationship Id="rId2" Type="http://schemas.openxmlformats.org/officeDocument/2006/relationships/hyperlink" Target="https://new.dop.mosreg.ru/" TargetMode="External"/><Relationship Id="rId16" Type="http://schemas.openxmlformats.org/officeDocument/2006/relationships/hyperlink" Target="https://kahoot.com/" TargetMode="Externa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entimeter.com/" TargetMode="External"/><Relationship Id="rId11" Type="http://schemas.openxmlformats.org/officeDocument/2006/relationships/hyperlink" Target="https://www.wevideo.com/" TargetMode="External"/><Relationship Id="rId5" Type="http://schemas.openxmlformats.org/officeDocument/2006/relationships/hyperlink" Target="https://www.timetoast.com/" TargetMode="External"/><Relationship Id="rId15" Type="http://schemas.openxmlformats.org/officeDocument/2006/relationships/hyperlink" Target="https://www.canva.com/" TargetMode="External"/><Relationship Id="rId10" Type="http://schemas.openxmlformats.org/officeDocument/2006/relationships/hyperlink" Target="https://www.viewsonic.com/ru/" TargetMode="External"/><Relationship Id="rId19" Type="http://schemas.openxmlformats.org/officeDocument/2006/relationships/hyperlink" Target="https://quizlet.com/ru" TargetMode="External"/><Relationship Id="rId4" Type="http://schemas.openxmlformats.org/officeDocument/2006/relationships/hyperlink" Target="http://ibrainstormapp.com/" TargetMode="External"/><Relationship Id="rId9" Type="http://schemas.openxmlformats.org/officeDocument/2006/relationships/hyperlink" Target="https://scrumlr.io/#/new" TargetMode="External"/><Relationship Id="rId14" Type="http://schemas.openxmlformats.org/officeDocument/2006/relationships/hyperlink" Target="https://www.infinitestudio.art/discover.php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ktorium.tv/howtomooc" TargetMode="External"/><Relationship Id="rId2" Type="http://schemas.openxmlformats.org/officeDocument/2006/relationships/hyperlink" Target="https://edu.2035.university/course/UNIVERSITY2035/ds_dts_2020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normativ.kontur.ru/document?moduleId=1&amp;documentId=283448#l5463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600201"/>
            <a:ext cx="8064896" cy="1780108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Методические рекомендации по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проектированию дистанционных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дополнительных общеобразовательных программ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7744" y="3573016"/>
            <a:ext cx="6400800" cy="14732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Автор-составитель:</a:t>
            </a: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Проничева Ирина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Викторовна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заместитель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директора по УМР МОЦ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«Дружба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320035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51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Раздел: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Учебно-тематический план и содержание 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520" y="2708920"/>
            <a:ext cx="4608511" cy="3993624"/>
          </a:xfrm>
        </p:spPr>
        <p:txBody>
          <a:bodyPr>
            <a:noAutofit/>
          </a:bodyPr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понимание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технических основ и мастерство работы педагога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ЕИС Навигатор,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формате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вебинара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чата, форума, съемки видеороликов,  требующее постоянной практики;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необходимость сокращать, дробить и разнообразить формат подачи материала;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налаживание технологичной обратной связи и контроля;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необходимость знания и применения методов  виртуального вовлечения и удержания, переключения внимания обучающегося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526" y="3140968"/>
            <a:ext cx="367240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25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Раздел: Методическое обеспечение программы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132856"/>
            <a:ext cx="4896544" cy="4176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Основные методы дистанционного обучения: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методы взаимодействия обучающих и обучающихся с информационно-образовательной средой и между собой (активные и интерактивные)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методы организации и осуществления учебно-познавательной деятельности, методы трансляции учебных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метериалов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(кейс-технология, ТВ-технология, сетевая технология):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методы стимулирования учебной деятельности (методы развития интереса и методы развития ответственности);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методы контроля и самоконтроля (индивидуальные и групповые, репродуктивные и творческие, синхронные и асинхронные)</a:t>
            </a:r>
          </a:p>
          <a:p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41" y="3068960"/>
            <a:ext cx="349512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881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Раздел: Формы организации учебного занятия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708920"/>
            <a:ext cx="4176464" cy="3417560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асинхронного обучения: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видеолекция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видеоурок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аудиоподкаст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лонгрид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записи,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презентация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инструкция,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инфографика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электронные учебные пособия …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синхронного обучения: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форум (дистанционные занятия, конференции, семинары, деловые игры, лабораторные работы, практикумы и другие формы учебных занятий), чат.</a:t>
            </a:r>
          </a:p>
          <a:p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624808" cy="271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081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Раздел: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Педагогические технологии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Приемы и методы обучения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76654" y="2276872"/>
            <a:ext cx="4615425" cy="4176464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Мультимедиа технология </a:t>
            </a:r>
            <a:endParaRPr lang="ru-RU" sz="6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Интернет технология</a:t>
            </a:r>
          </a:p>
          <a:p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Кейсовая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технология</a:t>
            </a:r>
            <a:endParaRPr lang="en-US" sz="6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Индивидуальная траектория обучения</a:t>
            </a:r>
          </a:p>
          <a:p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Иммерсивное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обучение (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VR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Смешанное обучение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Чат-боты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Перевернутый класс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Мобильное обучение</a:t>
            </a:r>
          </a:p>
          <a:p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Нарративное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обучение (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подкасты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Геолокационные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игры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Адаптивное обучение</a:t>
            </a:r>
          </a:p>
          <a:p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Геймификация</a:t>
            </a:r>
            <a:endParaRPr lang="en-US" sz="6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MOO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С </a:t>
            </a:r>
            <a:endParaRPr lang="en-US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08920"/>
            <a:ext cx="324036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9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Раздел: Алгоритм учебного занятия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4111370" cy="34472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Учебное занятие включает:</a:t>
            </a:r>
          </a:p>
          <a:p>
            <a:r>
              <a:rPr lang="ru-RU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технический </a:t>
            </a:r>
            <a:r>
              <a:rPr lang="ru-RU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блок;</a:t>
            </a:r>
            <a:endParaRPr lang="ru-RU" sz="25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инструктивный блок;</a:t>
            </a:r>
          </a:p>
          <a:p>
            <a:r>
              <a:rPr lang="ru-RU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информационный блок </a:t>
            </a:r>
            <a:r>
              <a:rPr lang="ru-RU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(системы </a:t>
            </a:r>
            <a:r>
              <a:rPr lang="ru-RU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информационного наполнения ресурса);</a:t>
            </a:r>
            <a:endParaRPr lang="ru-RU" sz="25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оммуникативный </a:t>
            </a:r>
            <a:r>
              <a:rPr lang="ru-RU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блок </a:t>
            </a:r>
            <a:r>
              <a:rPr lang="ru-RU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(системы интерактивного преподавания) </a:t>
            </a:r>
            <a:r>
              <a:rPr lang="ru-RU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5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контрольный </a:t>
            </a:r>
            <a:r>
              <a:rPr lang="ru-RU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блок </a:t>
            </a:r>
            <a:r>
              <a:rPr lang="ru-RU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(механизма тестирования и оценки</a:t>
            </a:r>
            <a:r>
              <a:rPr lang="ru-RU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/>
            <a:r>
              <a:rPr lang="ru-RU" sz="25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физкультминутка</a:t>
            </a:r>
            <a:endParaRPr lang="ru-RU" sz="25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69" y="3284984"/>
            <a:ext cx="3913380" cy="220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590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06496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Раздел: Дидактические материалы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Современные цифровые инструменты  </a:t>
            </a:r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сервисы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520" y="1772816"/>
            <a:ext cx="5616624" cy="482453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ЕИС Навигатор рекомендованная Министерством образования платформа для реализации дополнительного образования в дистанционной форме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https://new.dop.mosreg.ru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Интеллект-карты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https://www.mindmeister.com/ru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Доска для рисования: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http://ibrainstormapp.com/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оздание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временных шкал: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https://www.timetoast.com/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Онлайн-сервис для создания опросов и голосования в режиме реального времени в формате презентации: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https://www.mentimeter.com/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Виртуальные доски для проектной деятельности: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https://ru.padlet.com/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https://www.popplet.com/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https://scrumlr.io/#/new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https://www.viewsonic.com/ru/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Рисование, видео, мультимедиа: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https://www.wevideo.com/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2"/>
              </a:rPr>
              <a:t>https://bookcreator.com/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3"/>
              </a:rPr>
              <a:t>https://explaineverything.com/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4"/>
              </a:rPr>
              <a:t>https://www.infinitestudio.art/discover.php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5"/>
              </a:rPr>
              <a:t>https://www.canva.com/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Инструменты для создание опросов, тестов,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флеш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-карточек: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6"/>
              </a:rPr>
              <a:t>https://kahoot.com/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7"/>
              </a:rPr>
              <a:t>www.mentimeter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/>
              </a:rPr>
              <a:t>https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/>
              </a:rPr>
              <a:t>://quizizz.com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8"/>
              </a:rPr>
              <a:t>/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/>
              </a:rPr>
              <a:t>https://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9"/>
              </a:rPr>
              <a:t>quizlet.com/ru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5004048" y="2636912"/>
            <a:ext cx="3822192" cy="3447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07" y="3068961"/>
            <a:ext cx="2933810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94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664604"/>
              </p:ext>
            </p:extLst>
          </p:nvPr>
        </p:nvGraphicFramePr>
        <p:xfrm>
          <a:off x="251520" y="1596531"/>
          <a:ext cx="8640960" cy="5039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/>
                <a:gridCol w="648072"/>
                <a:gridCol w="576064"/>
                <a:gridCol w="1440160"/>
                <a:gridCol w="1800200"/>
                <a:gridCol w="792088"/>
                <a:gridCol w="1080120"/>
                <a:gridCol w="576064"/>
                <a:gridCol w="1368152"/>
              </a:tblGrid>
              <a:tr h="504056">
                <a:tc rowSpan="2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 rowSpan="2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Дата</a:t>
                      </a:r>
                      <a:r>
                        <a:rPr lang="ru-RU" sz="1200" b="1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проведения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 rowSpan="2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проведения 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 gridSpan="2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занятия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академических часов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 rowSpan="2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занятия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 rowSpan="2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 rowSpan="2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контроля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</a:tr>
              <a:tr h="504056">
                <a:tc vMerge="1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266" marR="54266" marT="0" marB="0" anchor="ctr"/>
                </a:tc>
                <a:tc vMerge="1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266" marR="54266" marT="0" marB="0" anchor="ctr"/>
                </a:tc>
                <a:tc vMerge="1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266" marR="54266" marT="0" marB="0" anchor="ctr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Синхронная форма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Асинхронная форма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266" marR="54266" marT="0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4266" marR="54266" marT="0" marB="0" anchor="ctr"/>
                </a:tc>
                <a:tc vMerge="1"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4266" marR="54266" marT="0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4266" marR="54266" marT="0" marB="0" anchor="ctr"/>
                </a:tc>
              </a:tr>
              <a:tr h="437760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10.10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14.30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вебинар</a:t>
                      </a: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(прямая трансляция) 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презентация, опрос; домашнее задание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250"/>
                        </a:spcAft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 № 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Электронное портфолио обучающегося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</a:tr>
              <a:tr h="665208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17.10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14.30</a:t>
                      </a:r>
                    </a:p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----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видеосеминар</a:t>
                      </a: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 </a:t>
                      </a:r>
                      <a:r>
                        <a:rPr lang="ru-RU" sz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записи+тест+домашнее</a:t>
                      </a: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задание</a:t>
                      </a:r>
                    </a:p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250"/>
                        </a:spcAft>
                      </a:pPr>
                      <a:r>
                        <a:rPr lang="ru-RU" sz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подтема</a:t>
                      </a: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№ 1.1.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Опрос в чате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</a:tr>
              <a:tr h="488923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05.11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14.30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вебинар</a:t>
                      </a: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(прямая трансляция) </a:t>
                      </a:r>
                    </a:p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-----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250"/>
                        </a:spcAft>
                      </a:pPr>
                      <a:r>
                        <a:rPr lang="ru-RU" sz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подтема</a:t>
                      </a: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№ 1.2.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</a:tr>
              <a:tr h="738974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12.11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14.30</a:t>
                      </a:r>
                    </a:p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Аудиоподкаст+тест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250"/>
                        </a:spcAft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 № 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Онлайн тестирование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</a:tr>
              <a:tr h="432048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17.11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14.30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---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Видеолекция+лонгрид+домашнее</a:t>
                      </a: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задание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250"/>
                        </a:spcAft>
                      </a:pPr>
                      <a:r>
                        <a:rPr lang="ru-RU" sz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подтема</a:t>
                      </a: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№ 2.1.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взаимопроверка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</a:tr>
              <a:tr h="216024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24.11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14.30</a:t>
                      </a: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---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250"/>
                        </a:spcAft>
                      </a:pPr>
                      <a:r>
                        <a:rPr lang="ru-RU" sz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видеоурок</a:t>
                      </a: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 </a:t>
                      </a:r>
                      <a:r>
                        <a:rPr lang="ru-RU" sz="12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записи+домашнее</a:t>
                      </a: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задание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250"/>
                        </a:spcAft>
                      </a:pPr>
                      <a:r>
                        <a:rPr lang="ru-RU" sz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подтема</a:t>
                      </a: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№ 2.2.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Онлайн выставка</a:t>
                      </a:r>
                    </a:p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</a:tr>
              <a:tr h="299456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02.12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14.30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видеоконференция</a:t>
                      </a:r>
                    </a:p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25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---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2250"/>
                        </a:spcAft>
                      </a:pPr>
                      <a:r>
                        <a:rPr lang="ru-RU" sz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 № </a:t>
                      </a: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Онлайн опрос</a:t>
                      </a:r>
                    </a:p>
                    <a:p>
                      <a:pPr algn="ctr" eaLnBrk="0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4266" marR="54266" marT="0" marB="0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63272" cy="12527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Раздел: Календарный учебный график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(пример оформления)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07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Литература для педагогов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Способы приобретения знаний будут меняться всегда. </a:t>
            </a:r>
            <a:b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принять взрыв обучения, мы тоже должны меняться»</a:t>
            </a:r>
            <a:br>
              <a:rPr lang="ru-RU" sz="1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4255386" cy="34141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Мердок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Т. Мюллер «Взрыв обучения.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Девять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правил эффективного виртуального класса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как перевести наработанный обучающий  материал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онлайн формат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быстро и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безболезненно;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основные особенности онлайн обучения и его отличие от очного формата;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как создавать постоянную виртуальную вовлеченность обучающихся</a:t>
            </a:r>
          </a:p>
          <a:p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24944"/>
            <a:ext cx="3430951" cy="274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6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Обучающие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курсы для педагогов по составлению дистанционных образовательных программ и курсов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2679192"/>
            <a:ext cx="4536504" cy="3447288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создать курс дистанционного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обучения: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ШКОЛА ЦИФРОВОЙ ТРАНСФОРМАЦИИ Андрея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Комиссарова на платформе университета НТИ 20.35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2"/>
              </a:rPr>
              <a:t>https://edu.2035.university/course/UNIVERSITY2035/ds_dts_2020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сделать дистанционную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программу: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СОВРЕМЕННОЕ КУРСОСТРОЕНИЕ Якова Сомова 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платформе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Лекториум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www.lektorium.tv/howtomooc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33843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4111370" cy="3447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азработка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реализация программ в дистанционной форме или с применением дистанционных технологий для педагогов — процесс весьма увлекательный.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для детей поколения Z, уже не представляющих жизни без гаджетов, — это интересные занятия «в ногу со временем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0142" y="2852936"/>
            <a:ext cx="364840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9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Приоритетные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направления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развития дополнительного образования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рамках реализации национального проекта Образование и 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Федерального 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проекта «Успех каждого ребенка» до 2024 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года, среди которых:</a:t>
            </a: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676654" y="2679192"/>
            <a:ext cx="4687433" cy="3447288"/>
          </a:xfrm>
        </p:spPr>
        <p:txBody>
          <a:bodyPr>
            <a:normAutofit fontScale="92500" lnSpcReduction="20000"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и внедрение дополнительных общеобразовательных программ с использованием дистанционных технологий;</a:t>
            </a:r>
          </a:p>
          <a:p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создание современной и безопасной цифровой образовательной среды, обеспечивающей высокое качество и доступность образования всех видов и уровней;</a:t>
            </a:r>
          </a:p>
          <a:p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модернизация профессионального образования, в том числе посредством внедрения адаптивных, практико-ориентированных и гибких образовательных программ.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06" y="2720330"/>
            <a:ext cx="3228950" cy="32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7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40160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Раздел: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Новизна и актуальность программы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дистанционной формы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b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позволяет произвести настоящий качественный скачок в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дополнительном образовании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2060848"/>
            <a:ext cx="4182232" cy="4680520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повышенная компетентность педагога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обучающихся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области владения компьютером, программным комплектом, для осуществления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процесса обучения;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интерактивность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образовательного процесса, заключающаяся в непрерывном взаимодействии всех участников образовательного процесса, где каждый обучающийся в любой период обучения имеет доступ ко всем материалам обучения и к самому педагогу, который, в свою очередь, открыт для обучающегося, как источник опыта в определенной области;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индивидуализация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образовательного процесса,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вытекающая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 принципа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интерактивности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184" y="2791526"/>
            <a:ext cx="3826296" cy="286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9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Раздел: Отличительные особенности программы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4039362" cy="344728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массовость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доступность образования,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том числе в условиях ограничений;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применить современные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обучающие технологии и гибкие формы обучения;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повысить мотивацию обучающихся и стимулировать рост творческих способностей одаренных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учеников;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сформировать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новые актуальные компетенции у обучающихся в современной цифровой коммуникационной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среде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0968"/>
            <a:ext cx="356439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8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Раздел: Цель и задачи программы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276872"/>
            <a:ext cx="4752528" cy="491243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азвитие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гармоничной, разносторонней личности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0" indent="0">
              <a:buNone/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2900" i="1" dirty="0" smtClean="0">
                <a:latin typeface="Times New Roman" pitchFamily="18" charset="0"/>
                <a:cs typeface="Times New Roman" pitchFamily="18" charset="0"/>
              </a:rPr>
              <a:t>Личностные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…формирование культурной личности культуры общения в онлайн среде бережного отношения к своему здоровью и здоровью окружающих, </a:t>
            </a:r>
            <a:r>
              <a:rPr lang="ru-RU" sz="2900" dirty="0" err="1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проактивность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31B6FD"/>
              </a:buClr>
              <a:buNone/>
            </a:pPr>
            <a:r>
              <a:rPr lang="ru-RU" sz="2900" i="1" dirty="0" err="1" smtClean="0">
                <a:latin typeface="Times New Roman" pitchFamily="18" charset="0"/>
                <a:cs typeface="Times New Roman" pitchFamily="18" charset="0"/>
              </a:rPr>
              <a:t>Метапредметные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….формирование потребности в критическом осмыслении поступающей онлайн информации, </a:t>
            </a:r>
            <a:r>
              <a:rPr lang="ru-RU" sz="29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креативность; самостоятельность; </a:t>
            </a:r>
            <a:r>
              <a:rPr lang="ru-RU" sz="29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выбор качественного контента, технологическая компетентность и готовность к использованию современных информационных ресурсов.</a:t>
            </a:r>
          </a:p>
          <a:p>
            <a:pPr marL="0" lvl="0" indent="0">
              <a:buClr>
                <a:srgbClr val="31B6FD"/>
              </a:buClr>
              <a:buNone/>
            </a:pPr>
            <a:r>
              <a:rPr lang="ru-RU" sz="2900" i="1" dirty="0" smtClean="0">
                <a:latin typeface="Times New Roman" pitchFamily="18" charset="0"/>
                <a:cs typeface="Times New Roman" pitchFamily="18" charset="0"/>
              </a:rPr>
              <a:t>Предметные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ru-RU" sz="29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освоение </a:t>
            </a:r>
            <a:r>
              <a:rPr lang="ru-RU" sz="29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базовых инструментальных знаний, необходимых для успешного функционирования в современном </a:t>
            </a:r>
            <a:r>
              <a:rPr lang="ru-RU" sz="29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мире (навыки работы с ПК, со специализированными </a:t>
            </a:r>
            <a:r>
              <a:rPr lang="ru-RU" sz="29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программами; иностранные языки; базовые правовые и экономические представления</a:t>
            </a:r>
            <a:r>
              <a:rPr lang="ru-RU" sz="29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9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навыки самоорганизации, </a:t>
            </a:r>
            <a:r>
              <a:rPr lang="ru-RU" sz="2900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900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dirty="0" smtClean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самоуправления и самоопределения.</a:t>
            </a:r>
            <a:endParaRPr lang="ru-RU" sz="25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04" y="3284984"/>
            <a:ext cx="345638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045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Раздел: Адресат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программы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87406132"/>
              </p:ext>
            </p:extLst>
          </p:nvPr>
        </p:nvGraphicFramePr>
        <p:xfrm>
          <a:off x="467544" y="2978309"/>
          <a:ext cx="3823458" cy="3042979"/>
        </p:xfrm>
        <a:graphic>
          <a:graphicData uri="http://schemas.openxmlformats.org/drawingml/2006/table">
            <a:tbl>
              <a:tblPr/>
              <a:tblGrid>
                <a:gridCol w="720080"/>
                <a:gridCol w="1520455"/>
                <a:gridCol w="1582923"/>
              </a:tblGrid>
              <a:tr h="735008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 </a:t>
                      </a:r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ребенка, лет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Продолжительность непрерывной демонстрации экрана, мин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продолжительность использования </a:t>
                      </a:r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компьютера</a:t>
                      </a:r>
                    </a:p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2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занятии, мин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275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5 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проводятся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проводятся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10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5-7 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5-7 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20 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10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7-10 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10 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10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11-14 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744"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15-17 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5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определена</a:t>
                      </a:r>
                      <a: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584" marR="6558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1515" y="1783268"/>
            <a:ext cx="84969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СанПИН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утверждено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постановлением Главного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государственного 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санитарного врача РФ от 28.09.2020 № 28 «Об утверждении СанПиН»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2.4.3648-20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время занятий и перемен должна проводиться гимнастика для глаз. Для профилактики нарушений осанки во время занятий должны проводиться физкультминутки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343987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25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Разделы: Материально-техническое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обеспечение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 Информационное обеспечение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1916832"/>
            <a:ext cx="4608513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Часть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2"/>
              </a:rPr>
              <a:t>3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статьи 16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Федерального закона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N 273-ФЗ "Об образовании в Российской Федерации" от 29 декабря 2012 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fontAlgn="base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«Организации вправе осуществлять реализацию образовательных программ или их частей с применением исключительно электронного обучения, дистанционных образовательных технологий, организуя учебные занятия в виде онлайн-курсов, обеспечивающих для обучающихся независимо от их места нахождения и организации, в которой они осваивают образовательную программу, достижение и оценку результатов обучения путем организации образовательной деятельности в электронной информационно-образовательной среде, к которой предоставляется открытый доступ через информационно-телекоммуникационную сеть "Интернет".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56" y="3429000"/>
            <a:ext cx="352008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6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24136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Педагог дополнительного образования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еобходимые умения согласно </a:t>
            </a:r>
            <a:r>
              <a:rPr lang="ru-RU" sz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профстандарту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Приказ Министерства труда и социальной защиты РФ от 5 мая 2018 г. № 298н “Об утверждении профессионального стандарта "Педагог дополнительного образования детей и взрослых"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23528" y="2420888"/>
            <a:ext cx="4824537" cy="3705592"/>
          </a:xfrm>
        </p:spPr>
        <p:txBody>
          <a:bodyPr>
            <a:normAutofit fontScale="70000" lnSpcReduction="20000"/>
          </a:bodyPr>
          <a:lstStyle/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Осуществлять электронное обучение, использовать дистанционные образовательные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технологии, электронные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ресурсы, необходимые для организации различных видов деятельности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Психолого-педагогические основы и методика применения технических средств обучения, ИКТ, электронных образовательных и информационных ресурсов, дистанционных образовательных технологий и электронного обучения, если их использование возможно для освоения дополнительной общеобразовательной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программы.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174" y="2773856"/>
            <a:ext cx="3501290" cy="310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07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Раздел: Кадровое обеспечение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7544" y="2204864"/>
            <a:ext cx="4536504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Требуемые компетенции: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знание предметной области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уверенный пользователь ПК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навыками работы в интернете (электронная почта, блоги, интернет-сайты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мобильные приложения);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знание текстовых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видеоредакторов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(Movie Maker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ovie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умение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работать с современными информационных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технологиями, в  форумах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чатах (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Skype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ZOOM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(ВК,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Telegram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Viber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знание и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навыки работы с ЭОР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356992"/>
            <a:ext cx="3751017" cy="211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02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1653</TotalTime>
  <Words>1213</Words>
  <Application>Microsoft Office PowerPoint</Application>
  <PresentationFormat>Экран (4:3)</PresentationFormat>
  <Paragraphs>194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 Методические рекомендации по проектированию дистанционных дополнительных общеобразовательных программ</vt:lpstr>
      <vt:lpstr>Приоритетные направления развития дополнительного образования В рамках реализации национального проекта Образование и Федерального проекта «Успех каждого ребенка» до 2024 года, среди которых:</vt:lpstr>
      <vt:lpstr>Раздел: Новизна и актуальность программы  Использование дистанционной формы обучения  позволяет произвести настоящий качественный скачок в дополнительном образовании</vt:lpstr>
      <vt:lpstr>Раздел: Отличительные особенности программы  </vt:lpstr>
      <vt:lpstr>Раздел: Цель и задачи программы</vt:lpstr>
      <vt:lpstr>Раздел: Адресат программы</vt:lpstr>
      <vt:lpstr>Разделы: Материально-техническое обеспечение. Информационное обеспечение</vt:lpstr>
      <vt:lpstr>Педагог дополнительного образования необходимые умения согласно профстандарту  Приказ Министерства труда и социальной защиты РФ от 5 мая 2018 г. № 298н “Об утверждении профессионального стандарта "Педагог дополнительного образования детей и взрослых"</vt:lpstr>
      <vt:lpstr>Раздел: Кадровое обеспечение</vt:lpstr>
      <vt:lpstr>Раздел: Учебно-тематический план и содержание </vt:lpstr>
      <vt:lpstr>Раздел: Методическое обеспечение программы</vt:lpstr>
      <vt:lpstr>Раздел: Формы организации учебного занятия</vt:lpstr>
      <vt:lpstr>Раздел: Педагогические технологии Приемы и методы обучения</vt:lpstr>
      <vt:lpstr>Раздел: Алгоритм учебного занятия</vt:lpstr>
      <vt:lpstr>Раздел: Дидактические материалы Современные цифровые инструменты  и сервисы </vt:lpstr>
      <vt:lpstr>Раздел: Календарный учебный график (пример оформления)</vt:lpstr>
      <vt:lpstr> Литература для педагогов «Способы приобретения знаний будут меняться всегда.  Чтобы принять взрыв обучения, мы тоже должны меняться»  </vt:lpstr>
      <vt:lpstr>Обучающие курсы для педагогов по составлению дистанционных образовательных программ и курсов 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Методические рекомендации по разработке программ дополнительного образования с дистанционной формой обучения</dc:title>
  <dc:creator>Мелешко</dc:creator>
  <cp:lastModifiedBy>МОЦ</cp:lastModifiedBy>
  <cp:revision>98</cp:revision>
  <dcterms:created xsi:type="dcterms:W3CDTF">2020-12-04T12:10:05Z</dcterms:created>
  <dcterms:modified xsi:type="dcterms:W3CDTF">2021-01-15T09:16:08Z</dcterms:modified>
</cp:coreProperties>
</file>